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0" r:id="rId2"/>
    <p:sldId id="291" r:id="rId3"/>
    <p:sldId id="292" r:id="rId4"/>
    <p:sldId id="293" r:id="rId5"/>
    <p:sldId id="294" r:id="rId6"/>
    <p:sldId id="295" r:id="rId7"/>
    <p:sldId id="301" r:id="rId8"/>
    <p:sldId id="297" r:id="rId9"/>
    <p:sldId id="315" r:id="rId10"/>
    <p:sldId id="296" r:id="rId11"/>
    <p:sldId id="299"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0000"/>
    <a:srgbClr val="7F4E29"/>
    <a:srgbClr val="995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74" autoAdjust="0"/>
  </p:normalViewPr>
  <p:slideViewPr>
    <p:cSldViewPr>
      <p:cViewPr varScale="1">
        <p:scale>
          <a:sx n="89" d="100"/>
          <a:sy n="89" d="100"/>
        </p:scale>
        <p:origin x="-9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77B5B-B5B1-475A-BA80-208E3E4D1934}" type="datetimeFigureOut">
              <a:rPr lang="es-CO" smtClean="0"/>
              <a:t>8/25/18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BA482-A37F-4C7F-86CA-73822BD9D1EE}" type="slidenum">
              <a:rPr lang="es-CO" smtClean="0"/>
              <a:t>‹#›</a:t>
            </a:fld>
            <a:endParaRPr lang="es-CO"/>
          </a:p>
        </p:txBody>
      </p:sp>
    </p:spTree>
    <p:extLst>
      <p:ext uri="{BB962C8B-B14F-4D97-AF65-F5344CB8AC3E}">
        <p14:creationId xmlns:p14="http://schemas.microsoft.com/office/powerpoint/2010/main" val="266742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1BA482-A37F-4C7F-86CA-73822BD9D1EE}" type="slidenum">
              <a:rPr lang="es-CO" smtClean="0"/>
              <a:t>10</a:t>
            </a:fld>
            <a:endParaRPr lang="es-CO"/>
          </a:p>
        </p:txBody>
      </p:sp>
    </p:spTree>
    <p:extLst>
      <p:ext uri="{BB962C8B-B14F-4D97-AF65-F5344CB8AC3E}">
        <p14:creationId xmlns:p14="http://schemas.microsoft.com/office/powerpoint/2010/main" val="404923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467862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97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828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606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066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819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455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554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82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421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93558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utterstock_794077006.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t="43522"/>
          <a:stretch/>
        </p:blipFill>
        <p:spPr>
          <a:xfrm>
            <a:off x="0" y="5653691"/>
            <a:ext cx="9144000" cy="120430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24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descr="Slide1.jpg"/>
          <p:cNvPicPr>
            <a:picLocks noChangeAspect="1"/>
          </p:cNvPicPr>
          <p:nvPr userDrawn="1"/>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14383" b="24050"/>
          <a:stretch/>
        </p:blipFill>
        <p:spPr>
          <a:xfrm>
            <a:off x="100588" y="6003230"/>
            <a:ext cx="1851162" cy="854770"/>
          </a:xfrm>
          <a:prstGeom prst="rect">
            <a:avLst/>
          </a:prstGeom>
        </p:spPr>
      </p:pic>
    </p:spTree>
    <p:extLst>
      <p:ext uri="{BB962C8B-B14F-4D97-AF65-F5344CB8AC3E}">
        <p14:creationId xmlns:p14="http://schemas.microsoft.com/office/powerpoint/2010/main" val="3468235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073E8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73E8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73E8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73E8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73E8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73E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28600" y="457200"/>
            <a:ext cx="8610118" cy="1323439"/>
          </a:xfrm>
          <a:prstGeom prst="rect">
            <a:avLst/>
          </a:prstGeom>
          <a:noFill/>
          <a:effectLst/>
        </p:spPr>
        <p:txBody>
          <a:bodyPr wrap="square" rtlCol="0">
            <a:spAutoFit/>
          </a:bodyPr>
          <a:lstStyle/>
          <a:p>
            <a:pPr algn="ctr"/>
            <a:r>
              <a:rPr lang="en-US" sz="4000" b="1" dirty="0" smtClean="0"/>
              <a:t>Cría de aves sustentable y rentable usando el método</a:t>
            </a:r>
            <a:r>
              <a:rPr lang="en-US" sz="4000" b="1" dirty="0"/>
              <a:t> Path-Away®  </a:t>
            </a:r>
          </a:p>
        </p:txBody>
      </p:sp>
      <p:pic>
        <p:nvPicPr>
          <p:cNvPr id="4" name="Picture 3" descr="chicken farm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057400"/>
            <a:ext cx="6400800" cy="3649259"/>
          </a:xfrm>
          <a:prstGeom prst="rect">
            <a:avLst/>
          </a:prstGeom>
        </p:spPr>
      </p:pic>
    </p:spTree>
    <p:extLst>
      <p:ext uri="{BB962C8B-B14F-4D97-AF65-F5344CB8AC3E}">
        <p14:creationId xmlns:p14="http://schemas.microsoft.com/office/powerpoint/2010/main" val="11029989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Proyecto: Wayland Turkey Farm</a:t>
            </a:r>
            <a:endParaRPr lang="en-US" sz="4000" b="1" dirty="0"/>
          </a:p>
        </p:txBody>
      </p:sp>
      <p:sp>
        <p:nvSpPr>
          <p:cNvPr id="3" name="CuadroTexto 2"/>
          <p:cNvSpPr txBox="1"/>
          <p:nvPr/>
        </p:nvSpPr>
        <p:spPr>
          <a:xfrm>
            <a:off x="495300" y="2465254"/>
            <a:ext cx="8153400" cy="3046988"/>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10 galpones en funcionamiento en cría de pavos</a:t>
            </a:r>
          </a:p>
          <a:p>
            <a:pPr marL="285750" indent="-285750">
              <a:buFont typeface="Arial" panose="020B0604020202020204" pitchFamily="34" charset="0"/>
              <a:buChar char="•"/>
            </a:pPr>
            <a:r>
              <a:rPr lang="es-CO" sz="2400" dirty="0" smtClean="0"/>
              <a:t>8,000 aves por galpón</a:t>
            </a:r>
          </a:p>
          <a:p>
            <a:pPr marL="285750" indent="-285750">
              <a:buFont typeface="Arial" panose="020B0604020202020204" pitchFamily="34" charset="0"/>
              <a:buChar char="•"/>
            </a:pPr>
            <a:r>
              <a:rPr lang="es-CO" sz="2400" dirty="0" smtClean="0"/>
              <a:t>Peso promedio de aves sacrificadas 45lbs. </a:t>
            </a:r>
            <a:r>
              <a:rPr lang="es-CO" sz="2400" dirty="0" smtClean="0">
                <a:solidFill>
                  <a:srgbClr val="00B050"/>
                </a:solidFill>
              </a:rPr>
              <a:t>(+3 lbs.)</a:t>
            </a:r>
          </a:p>
          <a:p>
            <a:pPr marL="285750" indent="-285750">
              <a:buFont typeface="Arial" panose="020B0604020202020204" pitchFamily="34" charset="0"/>
              <a:buChar char="•"/>
            </a:pPr>
            <a:r>
              <a:rPr lang="es-CO" sz="2400" dirty="0" smtClean="0"/>
              <a:t>Tasa de mortalidad (19 semanas): 1-2 aves por semana </a:t>
            </a:r>
            <a:r>
              <a:rPr lang="es-CO" sz="2400" dirty="0" smtClean="0">
                <a:solidFill>
                  <a:srgbClr val="00B050"/>
                </a:solidFill>
              </a:rPr>
              <a:t>(-85%)</a:t>
            </a:r>
          </a:p>
          <a:p>
            <a:pPr marL="285750" indent="-285750">
              <a:buFont typeface="Arial" panose="020B0604020202020204" pitchFamily="34" charset="0"/>
              <a:buChar char="•"/>
            </a:pPr>
            <a:r>
              <a:rPr lang="es-CO" sz="2400" dirty="0" smtClean="0"/>
              <a:t>Tasa de conversión aumentó de forma significativa</a:t>
            </a:r>
          </a:p>
          <a:p>
            <a:pPr marL="285750" indent="-285750">
              <a:buFont typeface="Arial" panose="020B0604020202020204" pitchFamily="34" charset="0"/>
              <a:buChar char="•"/>
            </a:pPr>
            <a:r>
              <a:rPr lang="es-CO" sz="2400" dirty="0" smtClean="0"/>
              <a:t>Infestación por </a:t>
            </a:r>
            <a:r>
              <a:rPr lang="es-CO" sz="2400" dirty="0"/>
              <a:t>escarabajo </a:t>
            </a:r>
            <a:r>
              <a:rPr lang="es-CO" sz="2400" dirty="0" smtClean="0"/>
              <a:t>oscuro en nivel despreciable </a:t>
            </a:r>
          </a:p>
          <a:p>
            <a:pPr marL="285750" indent="-285750">
              <a:buFont typeface="Arial" panose="020B0604020202020204" pitchFamily="34" charset="0"/>
              <a:buChar char="•"/>
            </a:pPr>
            <a:r>
              <a:rPr lang="es-CO" sz="2400" dirty="0" smtClean="0"/>
              <a:t>Costos de antibióticos e insumos químicos se redujo en un </a:t>
            </a:r>
            <a:r>
              <a:rPr lang="es-CO" sz="2400" dirty="0" smtClean="0">
                <a:solidFill>
                  <a:srgbClr val="00B050"/>
                </a:solidFill>
              </a:rPr>
              <a:t>50%</a:t>
            </a:r>
            <a:endParaRPr lang="es-CO" sz="2400" dirty="0">
              <a:solidFill>
                <a:srgbClr val="00B050"/>
              </a:solidFill>
            </a:endParaRPr>
          </a:p>
        </p:txBody>
      </p:sp>
      <p:sp>
        <p:nvSpPr>
          <p:cNvPr id="4" name="CuadroTexto 3"/>
          <p:cNvSpPr txBox="1"/>
          <p:nvPr/>
        </p:nvSpPr>
        <p:spPr>
          <a:xfrm>
            <a:off x="2781300" y="1396796"/>
            <a:ext cx="3581400" cy="830997"/>
          </a:xfrm>
          <a:prstGeom prst="rect">
            <a:avLst/>
          </a:prstGeom>
          <a:noFill/>
        </p:spPr>
        <p:txBody>
          <a:bodyPr wrap="square" rtlCol="0">
            <a:spAutoFit/>
          </a:bodyPr>
          <a:lstStyle/>
          <a:p>
            <a:pPr algn="ctr"/>
            <a:r>
              <a:rPr lang="es-CO" sz="2400" b="1" dirty="0" smtClean="0"/>
              <a:t>Después de aplicar Metodología </a:t>
            </a:r>
            <a:r>
              <a:rPr lang="es-CO" sz="2400" b="1" dirty="0" err="1" smtClean="0"/>
              <a:t>Path-Away</a:t>
            </a:r>
            <a:r>
              <a:rPr lang="es-CO" sz="2400" b="1" dirty="0" smtClean="0"/>
              <a:t>®</a:t>
            </a:r>
            <a:endParaRPr lang="es-CO" sz="2400" b="1" dirty="0"/>
          </a:p>
        </p:txBody>
      </p:sp>
    </p:spTree>
    <p:extLst>
      <p:ext uri="{BB962C8B-B14F-4D97-AF65-F5344CB8AC3E}">
        <p14:creationId xmlns:p14="http://schemas.microsoft.com/office/powerpoint/2010/main" val="15063257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Proyecto: Wayland Turkey Farm</a:t>
            </a:r>
            <a:endParaRPr lang="en-US" sz="4000" b="1" dirty="0"/>
          </a:p>
        </p:txBody>
      </p:sp>
      <p:sp>
        <p:nvSpPr>
          <p:cNvPr id="3" name="CuadroTexto 2"/>
          <p:cNvSpPr txBox="1"/>
          <p:nvPr/>
        </p:nvSpPr>
        <p:spPr>
          <a:xfrm>
            <a:off x="495300" y="2465254"/>
            <a:ext cx="8153400" cy="3108543"/>
          </a:xfrm>
          <a:prstGeom prst="rect">
            <a:avLst/>
          </a:prstGeom>
          <a:noFill/>
        </p:spPr>
        <p:txBody>
          <a:bodyPr wrap="square" rtlCol="0">
            <a:spAutoFit/>
          </a:bodyPr>
          <a:lstStyle/>
          <a:p>
            <a:pPr marL="285750" indent="-285750">
              <a:buFont typeface="Arial" panose="020B0604020202020204" pitchFamily="34" charset="0"/>
              <a:buChar char="•"/>
            </a:pPr>
            <a:r>
              <a:rPr lang="es-CO" sz="2800" b="1" dirty="0" smtClean="0"/>
              <a:t>Eliminación casi completa del olor a amoniaco</a:t>
            </a:r>
          </a:p>
          <a:p>
            <a:pPr marL="285750" indent="-285750">
              <a:buFont typeface="Arial" panose="020B0604020202020204" pitchFamily="34" charset="0"/>
              <a:buChar char="•"/>
            </a:pPr>
            <a:r>
              <a:rPr lang="es-CO" sz="2400" dirty="0" smtClean="0"/>
              <a:t>Eliminación de la “Debilidad de patas” en los animales, causal de muerte en las aves</a:t>
            </a:r>
          </a:p>
          <a:p>
            <a:pPr marL="285750" indent="-285750">
              <a:buFont typeface="Arial" panose="020B0604020202020204" pitchFamily="34" charset="0"/>
              <a:buChar char="•"/>
            </a:pPr>
            <a:r>
              <a:rPr lang="es-CO" sz="2400" dirty="0" smtClean="0"/>
              <a:t>Mayor consumo de agua en las aves (mayor peso, aves más saludables)</a:t>
            </a:r>
          </a:p>
          <a:p>
            <a:pPr marL="285750" indent="-285750">
              <a:buFont typeface="Arial" panose="020B0604020202020204" pitchFamily="34" charset="0"/>
              <a:buChar char="•"/>
            </a:pPr>
            <a:r>
              <a:rPr lang="es-CO" sz="2400" dirty="0" smtClean="0"/>
              <a:t>Mejor conversión de comida que resultó en un aumento de peso mayor y más eficiente</a:t>
            </a:r>
          </a:p>
          <a:p>
            <a:pPr marL="285750" indent="-285750">
              <a:buFont typeface="Arial" panose="020B0604020202020204" pitchFamily="34" charset="0"/>
              <a:buChar char="•"/>
            </a:pPr>
            <a:r>
              <a:rPr lang="es-CO" sz="2400" dirty="0" smtClean="0"/>
              <a:t>Reducción en las quejas por malos olores en la vecindad</a:t>
            </a:r>
            <a:endParaRPr lang="es-CO" sz="2400" dirty="0"/>
          </a:p>
        </p:txBody>
      </p:sp>
      <p:sp>
        <p:nvSpPr>
          <p:cNvPr id="5" name="CuadroTexto 4"/>
          <p:cNvSpPr txBox="1"/>
          <p:nvPr/>
        </p:nvSpPr>
        <p:spPr>
          <a:xfrm>
            <a:off x="2781300" y="1396796"/>
            <a:ext cx="3581400" cy="830997"/>
          </a:xfrm>
          <a:prstGeom prst="rect">
            <a:avLst/>
          </a:prstGeom>
          <a:noFill/>
        </p:spPr>
        <p:txBody>
          <a:bodyPr wrap="square" rtlCol="0">
            <a:spAutoFit/>
          </a:bodyPr>
          <a:lstStyle/>
          <a:p>
            <a:pPr algn="ctr"/>
            <a:r>
              <a:rPr lang="es-CO" sz="2400" b="1" dirty="0" smtClean="0"/>
              <a:t>Después de aplicar Metodología </a:t>
            </a:r>
            <a:r>
              <a:rPr lang="es-CO" sz="2400" b="1" dirty="0" err="1" smtClean="0"/>
              <a:t>Path-Away</a:t>
            </a:r>
            <a:r>
              <a:rPr lang="es-CO" sz="2400" b="1" dirty="0" smtClean="0"/>
              <a:t>®</a:t>
            </a:r>
            <a:endParaRPr lang="es-CO" sz="2400" b="1" dirty="0"/>
          </a:p>
        </p:txBody>
      </p:sp>
    </p:spTree>
    <p:extLst>
      <p:ext uri="{BB962C8B-B14F-4D97-AF65-F5344CB8AC3E}">
        <p14:creationId xmlns:p14="http://schemas.microsoft.com/office/powerpoint/2010/main" val="27988670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304800" y="381000"/>
            <a:ext cx="8610118" cy="1323439"/>
          </a:xfrm>
          <a:prstGeom prst="rect">
            <a:avLst/>
          </a:prstGeom>
          <a:noFill/>
          <a:effectLst/>
        </p:spPr>
        <p:txBody>
          <a:bodyPr wrap="square" rtlCol="0">
            <a:spAutoFit/>
          </a:bodyPr>
          <a:lstStyle/>
          <a:p>
            <a:pPr algn="ctr"/>
            <a:r>
              <a:rPr lang="en-US" sz="4000" b="1" dirty="0" err="1" smtClean="0"/>
              <a:t>Caso</a:t>
            </a:r>
            <a:r>
              <a:rPr lang="en-US" sz="4000" b="1" dirty="0" smtClean="0"/>
              <a:t> de </a:t>
            </a:r>
            <a:r>
              <a:rPr lang="en-US" sz="4000" b="1" dirty="0" err="1" smtClean="0"/>
              <a:t>uso</a:t>
            </a:r>
            <a:r>
              <a:rPr lang="en-US" sz="4000" b="1" dirty="0"/>
              <a:t> </a:t>
            </a:r>
            <a:r>
              <a:rPr lang="en-US" sz="4000" b="1" dirty="0" smtClean="0"/>
              <a:t>#2: </a:t>
            </a:r>
            <a:r>
              <a:rPr lang="en-US" sz="4000" b="1" dirty="0" err="1" smtClean="0"/>
              <a:t>Pollos</a:t>
            </a:r>
            <a:endParaRPr lang="en-US" sz="4000" b="1" dirty="0" smtClean="0"/>
          </a:p>
          <a:p>
            <a:pPr algn="ctr"/>
            <a:r>
              <a:rPr lang="en-US" sz="2800" b="1" dirty="0" smtClean="0"/>
              <a:t>Mississippi, EEUU</a:t>
            </a:r>
            <a:r>
              <a:rPr lang="en-US" sz="4000" b="1" dirty="0" smtClean="0"/>
              <a:t> </a:t>
            </a:r>
            <a:endParaRPr lang="en-US" sz="4000" b="1" dirty="0"/>
          </a:p>
        </p:txBody>
      </p:sp>
      <p:pic>
        <p:nvPicPr>
          <p:cNvPr id="3" name="Picture 2" descr="clean chicke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81200"/>
            <a:ext cx="6553200" cy="3716893"/>
          </a:xfrm>
          <a:prstGeom prst="rect">
            <a:avLst/>
          </a:prstGeom>
        </p:spPr>
      </p:pic>
    </p:spTree>
    <p:extLst>
      <p:ext uri="{BB962C8B-B14F-4D97-AF65-F5344CB8AC3E}">
        <p14:creationId xmlns:p14="http://schemas.microsoft.com/office/powerpoint/2010/main" val="23408943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Proyecto: Avícola Mississippi USA</a:t>
            </a:r>
            <a:endParaRPr lang="en-US" sz="4000" b="1" dirty="0"/>
          </a:p>
        </p:txBody>
      </p:sp>
      <p:sp>
        <p:nvSpPr>
          <p:cNvPr id="3" name="CuadroTexto 2"/>
          <p:cNvSpPr txBox="1"/>
          <p:nvPr/>
        </p:nvSpPr>
        <p:spPr>
          <a:xfrm>
            <a:off x="495300" y="1905506"/>
            <a:ext cx="8153400" cy="3046988"/>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Aves producidas por año				90,000,000</a:t>
            </a:r>
          </a:p>
          <a:p>
            <a:pPr marL="285750" indent="-285750">
              <a:buFont typeface="Arial" panose="020B0604020202020204" pitchFamily="34" charset="0"/>
              <a:buChar char="•"/>
            </a:pPr>
            <a:r>
              <a:rPr lang="es-CO" sz="2400" dirty="0" smtClean="0"/>
              <a:t>Pérdidas de polluelos (≤5 días)			12%</a:t>
            </a:r>
          </a:p>
          <a:p>
            <a:pPr marL="285750" indent="-285750">
              <a:buFont typeface="Arial" panose="020B0604020202020204" pitchFamily="34" charset="0"/>
              <a:buChar char="•"/>
            </a:pPr>
            <a:r>
              <a:rPr lang="es-CO" sz="2400" dirty="0" smtClean="0"/>
              <a:t>Especies de bacterias identificadas			65</a:t>
            </a:r>
          </a:p>
          <a:p>
            <a:pPr marL="285750" indent="-285750">
              <a:buFont typeface="Arial" panose="020B0604020202020204" pitchFamily="34" charset="0"/>
              <a:buChar char="•"/>
            </a:pPr>
            <a:r>
              <a:rPr lang="es-CO" sz="2400" dirty="0" smtClean="0"/>
              <a:t>Niveles muy altos de Amoniaco</a:t>
            </a:r>
          </a:p>
          <a:p>
            <a:pPr marL="285750" indent="-285750">
              <a:buFont typeface="Arial" panose="020B0604020202020204" pitchFamily="34" charset="0"/>
              <a:buChar char="•"/>
            </a:pPr>
            <a:r>
              <a:rPr lang="es-CO" sz="2400" dirty="0"/>
              <a:t>Infestación por escarabajo oscuro (Tenebrionidae)</a:t>
            </a:r>
          </a:p>
          <a:p>
            <a:pPr marL="285750" indent="-285750">
              <a:buFont typeface="Arial" panose="020B0604020202020204" pitchFamily="34" charset="0"/>
              <a:buChar char="•"/>
            </a:pPr>
            <a:r>
              <a:rPr lang="es-CO" sz="2400" dirty="0" smtClean="0"/>
              <a:t>Quejas por parte de las organizaciones gubernamentales </a:t>
            </a:r>
          </a:p>
          <a:p>
            <a:pPr marL="285750" indent="-285750">
              <a:buFont typeface="Arial" panose="020B0604020202020204" pitchFamily="34" charset="0"/>
              <a:buChar char="•"/>
            </a:pPr>
            <a:r>
              <a:rPr lang="es-CO" sz="2400" dirty="0" smtClean="0"/>
              <a:t>Quejas por parte de los vecinos</a:t>
            </a:r>
          </a:p>
          <a:p>
            <a:pPr marL="285750" indent="-285750">
              <a:buFont typeface="Arial" panose="020B0604020202020204" pitchFamily="34" charset="0"/>
              <a:buChar char="•"/>
            </a:pPr>
            <a:r>
              <a:rPr lang="es-CO" sz="2400" dirty="0" smtClean="0"/>
              <a:t>Quejas de sociedades humanitarias</a:t>
            </a:r>
            <a:endParaRPr lang="es-CO" sz="2400" dirty="0"/>
          </a:p>
        </p:txBody>
      </p:sp>
    </p:spTree>
    <p:extLst>
      <p:ext uri="{BB962C8B-B14F-4D97-AF65-F5344CB8AC3E}">
        <p14:creationId xmlns:p14="http://schemas.microsoft.com/office/powerpoint/2010/main" val="14791445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Proyecto: Avícola Mississippi USA</a:t>
            </a:r>
            <a:endParaRPr lang="en-US" sz="4000" b="1" dirty="0"/>
          </a:p>
        </p:txBody>
      </p:sp>
      <p:sp>
        <p:nvSpPr>
          <p:cNvPr id="3" name="CuadroTexto 2"/>
          <p:cNvSpPr txBox="1"/>
          <p:nvPr/>
        </p:nvSpPr>
        <p:spPr>
          <a:xfrm>
            <a:off x="0" y="1518249"/>
            <a:ext cx="4609859" cy="4154983"/>
          </a:xfrm>
          <a:prstGeom prst="rect">
            <a:avLst/>
          </a:prstGeom>
          <a:noFill/>
        </p:spPr>
        <p:txBody>
          <a:bodyPr wrap="square" rtlCol="0">
            <a:spAutoFit/>
          </a:bodyPr>
          <a:lstStyle/>
          <a:p>
            <a:pPr algn="ctr"/>
            <a:r>
              <a:rPr lang="es-CO" sz="2400" b="1" dirty="0" smtClean="0"/>
              <a:t>Método pre </a:t>
            </a:r>
            <a:r>
              <a:rPr lang="es-CO" sz="2400" b="1" dirty="0" err="1" smtClean="0"/>
              <a:t>Path-Away</a:t>
            </a:r>
            <a:r>
              <a:rPr lang="es-CO" sz="2400" b="1" dirty="0" smtClean="0"/>
              <a:t>®</a:t>
            </a:r>
            <a:endParaRPr lang="es-CO" sz="2400" dirty="0" smtClean="0"/>
          </a:p>
          <a:p>
            <a:pPr marL="342900" indent="-342900">
              <a:buFont typeface="Arial" panose="020B0604020202020204" pitchFamily="34" charset="0"/>
              <a:buChar char="•"/>
            </a:pPr>
            <a:r>
              <a:rPr lang="es-CO" sz="2400" dirty="0" smtClean="0"/>
              <a:t>Conteo de Amoniaco       67ppm</a:t>
            </a:r>
          </a:p>
          <a:p>
            <a:pPr marL="342900" indent="-342900">
              <a:buFont typeface="Arial" panose="020B0604020202020204" pitchFamily="34" charset="0"/>
              <a:buChar char="•"/>
            </a:pPr>
            <a:r>
              <a:rPr lang="es-CO" sz="2400" dirty="0" smtClean="0"/>
              <a:t>Amoniaco producido </a:t>
            </a:r>
            <a:r>
              <a:rPr lang="es-CO" sz="2400" dirty="0"/>
              <a:t> </a:t>
            </a:r>
            <a:r>
              <a:rPr lang="es-CO" sz="2400" dirty="0" smtClean="0"/>
              <a:t>    100+lbs.</a:t>
            </a:r>
          </a:p>
          <a:p>
            <a:pPr marL="342900" indent="-342900">
              <a:buFont typeface="Arial" panose="020B0604020202020204" pitchFamily="34" charset="0"/>
              <a:buChar char="•"/>
            </a:pPr>
            <a:r>
              <a:rPr lang="es-CO" sz="2400" dirty="0" smtClean="0"/>
              <a:t>Bacterias identificadas        65</a:t>
            </a:r>
          </a:p>
          <a:p>
            <a:pPr marL="342900" indent="-342900">
              <a:buFont typeface="Arial" panose="020B0604020202020204" pitchFamily="34" charset="0"/>
              <a:buChar char="•"/>
            </a:pPr>
            <a:r>
              <a:rPr lang="es-CO" sz="2400" dirty="0" smtClean="0"/>
              <a:t>Pérdida de Aves 		12%</a:t>
            </a:r>
          </a:p>
          <a:p>
            <a:pPr marL="342900" indent="-342900">
              <a:buFont typeface="Arial" panose="020B0604020202020204" pitchFamily="34" charset="0"/>
              <a:buChar char="•"/>
            </a:pPr>
            <a:r>
              <a:rPr lang="es-CO" sz="2400" dirty="0" smtClean="0"/>
              <a:t>Perdida de alimento  500lb./ciclo</a:t>
            </a:r>
          </a:p>
          <a:p>
            <a:endParaRPr lang="es-CO" sz="2400" dirty="0" smtClean="0"/>
          </a:p>
          <a:p>
            <a:pPr marL="342900" indent="-342900">
              <a:buFont typeface="Arial" panose="020B0604020202020204" pitchFamily="34" charset="0"/>
              <a:buChar char="•"/>
            </a:pPr>
            <a:r>
              <a:rPr lang="es-CO" sz="2400" dirty="0" smtClean="0">
                <a:solidFill>
                  <a:srgbClr val="C00000"/>
                </a:solidFill>
              </a:rPr>
              <a:t>Nota: Las aves pierden la visión con exposición amoniacal a 50ppm</a:t>
            </a:r>
            <a:endParaRPr lang="es-CO" sz="2400" dirty="0">
              <a:solidFill>
                <a:srgbClr val="C00000"/>
              </a:solidFill>
            </a:endParaRPr>
          </a:p>
        </p:txBody>
      </p:sp>
      <p:sp>
        <p:nvSpPr>
          <p:cNvPr id="4" name="CuadroTexto 3"/>
          <p:cNvSpPr txBox="1"/>
          <p:nvPr/>
        </p:nvSpPr>
        <p:spPr>
          <a:xfrm>
            <a:off x="4534141" y="1518249"/>
            <a:ext cx="4609859" cy="3046988"/>
          </a:xfrm>
          <a:prstGeom prst="rect">
            <a:avLst/>
          </a:prstGeom>
          <a:noFill/>
        </p:spPr>
        <p:txBody>
          <a:bodyPr wrap="square" rtlCol="0">
            <a:spAutoFit/>
          </a:bodyPr>
          <a:lstStyle/>
          <a:p>
            <a:pPr algn="ctr"/>
            <a:r>
              <a:rPr lang="es-CO" sz="2400" b="1" dirty="0" smtClean="0"/>
              <a:t>Método post </a:t>
            </a:r>
            <a:r>
              <a:rPr lang="es-CO" sz="2400" b="1" dirty="0" err="1" smtClean="0"/>
              <a:t>Path-Away</a:t>
            </a:r>
            <a:r>
              <a:rPr lang="es-CO" sz="2400" b="1" dirty="0" smtClean="0"/>
              <a:t>®</a:t>
            </a:r>
            <a:endParaRPr lang="es-CO" sz="2400" dirty="0" smtClean="0"/>
          </a:p>
          <a:p>
            <a:pPr marL="342900" indent="-342900">
              <a:buFont typeface="Arial" panose="020B0604020202020204" pitchFamily="34" charset="0"/>
              <a:buChar char="•"/>
            </a:pPr>
            <a:r>
              <a:rPr lang="es-CO" sz="2400" dirty="0" smtClean="0"/>
              <a:t>Conteo de Amoniaco       3-8ppm</a:t>
            </a:r>
          </a:p>
          <a:p>
            <a:pPr marL="342900" indent="-342900">
              <a:buFont typeface="Arial" panose="020B0604020202020204" pitchFamily="34" charset="0"/>
              <a:buChar char="•"/>
            </a:pPr>
            <a:r>
              <a:rPr lang="es-CO" sz="2400" dirty="0" smtClean="0"/>
              <a:t>Amoniaco producido </a:t>
            </a:r>
            <a:r>
              <a:rPr lang="es-CO" sz="2400" dirty="0"/>
              <a:t> </a:t>
            </a:r>
            <a:r>
              <a:rPr lang="es-CO" sz="2400" dirty="0" smtClean="0"/>
              <a:t>      &lt;5 lbs.</a:t>
            </a:r>
          </a:p>
          <a:p>
            <a:pPr marL="342900" indent="-342900">
              <a:buFont typeface="Arial" panose="020B0604020202020204" pitchFamily="34" charset="0"/>
              <a:buChar char="•"/>
            </a:pPr>
            <a:r>
              <a:rPr lang="es-CO" sz="2400" dirty="0" smtClean="0"/>
              <a:t>Bacterias identificadas          2</a:t>
            </a:r>
          </a:p>
          <a:p>
            <a:pPr marL="342900" indent="-342900">
              <a:buFont typeface="Arial" panose="020B0604020202020204" pitchFamily="34" charset="0"/>
              <a:buChar char="•"/>
            </a:pPr>
            <a:r>
              <a:rPr lang="es-CO" sz="2400" dirty="0" smtClean="0"/>
              <a:t>Pérdida de Aves 		6%</a:t>
            </a:r>
          </a:p>
          <a:p>
            <a:pPr marL="342900" indent="-342900">
              <a:buFont typeface="Arial" panose="020B0604020202020204" pitchFamily="34" charset="0"/>
              <a:buChar char="•"/>
            </a:pPr>
            <a:r>
              <a:rPr lang="es-CO" sz="2400" dirty="0" smtClean="0"/>
              <a:t>Perdida de alimento </a:t>
            </a:r>
            <a:r>
              <a:rPr lang="es-CO" sz="2400" dirty="0"/>
              <a:t>&lt; </a:t>
            </a:r>
            <a:r>
              <a:rPr lang="es-CO" sz="2400" dirty="0" smtClean="0"/>
              <a:t>50lb./ciclo</a:t>
            </a:r>
          </a:p>
          <a:p>
            <a:pPr marL="342900" indent="-342900">
              <a:buFont typeface="Arial" panose="020B0604020202020204" pitchFamily="34" charset="0"/>
              <a:buChar char="•"/>
            </a:pPr>
            <a:endParaRPr lang="es-CO" sz="2400" dirty="0"/>
          </a:p>
          <a:p>
            <a:pPr marL="342900" indent="-342900">
              <a:buFont typeface="Arial" panose="020B0604020202020204" pitchFamily="34" charset="0"/>
              <a:buChar char="•"/>
            </a:pPr>
            <a:endParaRPr lang="es-CO" sz="2400" dirty="0" smtClean="0"/>
          </a:p>
        </p:txBody>
      </p:sp>
    </p:spTree>
    <p:extLst>
      <p:ext uri="{BB962C8B-B14F-4D97-AF65-F5344CB8AC3E}">
        <p14:creationId xmlns:p14="http://schemas.microsoft.com/office/powerpoint/2010/main" val="39329960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304800" y="609600"/>
            <a:ext cx="8610118" cy="707886"/>
          </a:xfrm>
          <a:prstGeom prst="rect">
            <a:avLst/>
          </a:prstGeom>
          <a:noFill/>
          <a:effectLst/>
        </p:spPr>
        <p:txBody>
          <a:bodyPr wrap="square" rtlCol="0">
            <a:spAutoFit/>
          </a:bodyPr>
          <a:lstStyle/>
          <a:p>
            <a:pPr algn="ctr"/>
            <a:r>
              <a:rPr lang="en-US" sz="4000" b="1" dirty="0" err="1" smtClean="0"/>
              <a:t>Uso</a:t>
            </a:r>
            <a:r>
              <a:rPr lang="en-US" sz="4000" b="1" dirty="0" smtClean="0"/>
              <a:t> de Path-Away® </a:t>
            </a:r>
            <a:r>
              <a:rPr lang="en-US" sz="4000" b="1" dirty="0" err="1" smtClean="0"/>
              <a:t>en</a:t>
            </a:r>
            <a:r>
              <a:rPr lang="en-US" sz="4000" b="1" dirty="0" smtClean="0"/>
              <a:t> </a:t>
            </a:r>
            <a:r>
              <a:rPr lang="en-US" sz="4000" b="1" dirty="0" err="1" smtClean="0"/>
              <a:t>Criaderos</a:t>
            </a:r>
            <a:endParaRPr lang="en-US" sz="4000" b="1" dirty="0" smtClean="0"/>
          </a:p>
        </p:txBody>
      </p:sp>
      <p:pic>
        <p:nvPicPr>
          <p:cNvPr id="3" name="Picture 2" descr="hatchery pi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13" y="1600200"/>
            <a:ext cx="4117975" cy="4109449"/>
          </a:xfrm>
          <a:prstGeom prst="rect">
            <a:avLst/>
          </a:prstGeom>
        </p:spPr>
      </p:pic>
    </p:spTree>
    <p:extLst>
      <p:ext uri="{BB962C8B-B14F-4D97-AF65-F5344CB8AC3E}">
        <p14:creationId xmlns:p14="http://schemas.microsoft.com/office/powerpoint/2010/main" val="16848404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err="1" smtClean="0"/>
              <a:t>Uso</a:t>
            </a:r>
            <a:r>
              <a:rPr lang="en-US" sz="4000" b="1" dirty="0" smtClean="0"/>
              <a:t> </a:t>
            </a:r>
            <a:r>
              <a:rPr lang="en-US" sz="4000" b="1" dirty="0"/>
              <a:t>de Path-Away</a:t>
            </a:r>
            <a:r>
              <a:rPr lang="en-US" sz="4000" b="1" dirty="0" smtClean="0"/>
              <a:t>® </a:t>
            </a:r>
            <a:r>
              <a:rPr lang="en-US" sz="4000" b="1" dirty="0" err="1" smtClean="0"/>
              <a:t>en</a:t>
            </a:r>
            <a:r>
              <a:rPr lang="en-US" sz="4000" b="1" dirty="0" smtClean="0"/>
              <a:t> </a:t>
            </a:r>
            <a:r>
              <a:rPr lang="en-US" sz="4000" b="1" dirty="0" err="1" smtClean="0"/>
              <a:t>Criaderos</a:t>
            </a:r>
            <a:endParaRPr lang="en-US" sz="4000" b="1" dirty="0"/>
          </a:p>
        </p:txBody>
      </p:sp>
      <p:sp>
        <p:nvSpPr>
          <p:cNvPr id="3" name="CuadroTexto 2"/>
          <p:cNvSpPr txBox="1"/>
          <p:nvPr/>
        </p:nvSpPr>
        <p:spPr>
          <a:xfrm>
            <a:off x="495300" y="1720840"/>
            <a:ext cx="8153400" cy="3416320"/>
          </a:xfrm>
          <a:prstGeom prst="rect">
            <a:avLst/>
          </a:prstGeom>
          <a:noFill/>
        </p:spPr>
        <p:txBody>
          <a:bodyPr wrap="square" rtlCol="0">
            <a:spAutoFit/>
          </a:bodyPr>
          <a:lstStyle/>
          <a:p>
            <a:r>
              <a:rPr lang="es-CO" sz="2400" dirty="0" smtClean="0"/>
              <a:t>La contaminación microbiana de los huevos en proceso de incubación es uno de los principales problemas en la cría de pollos, debido a que genera importantes pérdidas y polluelos de bajo rendimiento</a:t>
            </a:r>
          </a:p>
          <a:p>
            <a:endParaRPr lang="es-CO" sz="2400" dirty="0" smtClean="0"/>
          </a:p>
          <a:p>
            <a:r>
              <a:rPr lang="es-CO" sz="2400" dirty="0" smtClean="0"/>
              <a:t>Se deben seguir altos estándares de higiene en los criaderos para evitar la contaminación de los huevos en incubación, y con frecuencia se requiere de la desinfección adicional de los mismos para mantener bajo control las infecciones bacterianas</a:t>
            </a:r>
            <a:endParaRPr lang="es-CO" sz="2400" dirty="0"/>
          </a:p>
        </p:txBody>
      </p:sp>
    </p:spTree>
    <p:extLst>
      <p:ext uri="{BB962C8B-B14F-4D97-AF65-F5344CB8AC3E}">
        <p14:creationId xmlns:p14="http://schemas.microsoft.com/office/powerpoint/2010/main" val="5659671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err="1" smtClean="0"/>
              <a:t>Uso</a:t>
            </a:r>
            <a:r>
              <a:rPr lang="en-US" sz="4000" b="1" dirty="0" smtClean="0"/>
              <a:t> </a:t>
            </a:r>
            <a:r>
              <a:rPr lang="en-US" sz="4000" b="1" dirty="0"/>
              <a:t>de Path-Away</a:t>
            </a:r>
            <a:r>
              <a:rPr lang="en-US" sz="4000" b="1" dirty="0" smtClean="0"/>
              <a:t>® </a:t>
            </a:r>
            <a:r>
              <a:rPr lang="en-US" sz="4000" b="1" dirty="0" err="1" smtClean="0"/>
              <a:t>en</a:t>
            </a:r>
            <a:r>
              <a:rPr lang="en-US" sz="4000" b="1" dirty="0" smtClean="0"/>
              <a:t> </a:t>
            </a:r>
            <a:r>
              <a:rPr lang="en-US" sz="4000" b="1" dirty="0" err="1" smtClean="0"/>
              <a:t>Criaderos</a:t>
            </a:r>
            <a:endParaRPr lang="en-US" sz="4000" b="1" dirty="0"/>
          </a:p>
        </p:txBody>
      </p:sp>
      <p:sp>
        <p:nvSpPr>
          <p:cNvPr id="3" name="CuadroTexto 2"/>
          <p:cNvSpPr txBox="1"/>
          <p:nvPr/>
        </p:nvSpPr>
        <p:spPr>
          <a:xfrm>
            <a:off x="495300" y="2090172"/>
            <a:ext cx="8153400" cy="2677656"/>
          </a:xfrm>
          <a:prstGeom prst="rect">
            <a:avLst/>
          </a:prstGeom>
          <a:noFill/>
        </p:spPr>
        <p:txBody>
          <a:bodyPr wrap="square" rtlCol="0">
            <a:spAutoFit/>
          </a:bodyPr>
          <a:lstStyle/>
          <a:p>
            <a:r>
              <a:rPr lang="es-CO" sz="2400" dirty="0" smtClean="0"/>
              <a:t>Los métodos más usados incluyen la aplicación de desinfectantes por medio de fumigación, lavado o inmersión. Sin embargo, el método más común usado es la fumigación de los huevos con</a:t>
            </a:r>
            <a:r>
              <a:rPr lang="es-CO" sz="2400" dirty="0" smtClean="0">
                <a:solidFill>
                  <a:srgbClr val="C00000"/>
                </a:solidFill>
              </a:rPr>
              <a:t> formaldehido</a:t>
            </a:r>
            <a:r>
              <a:rPr lang="es-CO" sz="2400" dirty="0" smtClean="0"/>
              <a:t>. Se pueden fumigar los huevos en el proceso de incubación, o justo antes de entrar a la incubadora. El formaldehido es un químico altamente tóxico, y como tal, puede dañar seriamente el embrión gestante.</a:t>
            </a:r>
            <a:endParaRPr lang="es-CO" sz="2400" dirty="0"/>
          </a:p>
        </p:txBody>
      </p:sp>
    </p:spTree>
    <p:extLst>
      <p:ext uri="{BB962C8B-B14F-4D97-AF65-F5344CB8AC3E}">
        <p14:creationId xmlns:p14="http://schemas.microsoft.com/office/powerpoint/2010/main" val="40390255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s-CO" sz="4000" b="1" dirty="0" smtClean="0"/>
              <a:t>Formaldehido vs. </a:t>
            </a:r>
            <a:r>
              <a:rPr lang="es-CO" sz="4000" b="1" dirty="0" err="1" smtClean="0"/>
              <a:t>Path-Away</a:t>
            </a:r>
            <a:r>
              <a:rPr lang="es-CO" sz="4000" b="1" dirty="0" smtClean="0"/>
              <a:t>®</a:t>
            </a:r>
            <a:endParaRPr lang="es-CO" sz="4000" b="1" dirty="0"/>
          </a:p>
        </p:txBody>
      </p:sp>
      <p:graphicFrame>
        <p:nvGraphicFramePr>
          <p:cNvPr id="4" name="Table 12"/>
          <p:cNvGraphicFramePr>
            <a:graphicFrameLocks noGrp="1"/>
          </p:cNvGraphicFramePr>
          <p:nvPr>
            <p:extLst>
              <p:ext uri="{D42A27DB-BD31-4B8C-83A1-F6EECF244321}">
                <p14:modId xmlns:p14="http://schemas.microsoft.com/office/powerpoint/2010/main" val="1820939502"/>
              </p:ext>
            </p:extLst>
          </p:nvPr>
        </p:nvGraphicFramePr>
        <p:xfrm>
          <a:off x="342900" y="1325880"/>
          <a:ext cx="8458200" cy="3870960"/>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370840">
                <a:tc>
                  <a:txBody>
                    <a:bodyPr/>
                    <a:lstStyle/>
                    <a:p>
                      <a:pPr algn="ctr"/>
                      <a:r>
                        <a:rPr lang="es-CO" sz="2000" noProof="0" dirty="0" smtClean="0">
                          <a:solidFill>
                            <a:srgbClr val="002060"/>
                          </a:solidFill>
                        </a:rPr>
                        <a:t>Formaldehido</a:t>
                      </a:r>
                      <a:endParaRPr lang="es-CO" sz="2000" noProof="0" dirty="0">
                        <a:solidFill>
                          <a:srgbClr val="002060"/>
                        </a:solidFill>
                      </a:endParaRPr>
                    </a:p>
                  </a:txBody>
                  <a:tcPr/>
                </a:tc>
                <a:tc>
                  <a:txBody>
                    <a:bodyPr/>
                    <a:lstStyle/>
                    <a:p>
                      <a:pPr algn="ctr"/>
                      <a:r>
                        <a:rPr lang="es-CO" sz="2000" noProof="0" dirty="0" err="1" smtClean="0">
                          <a:solidFill>
                            <a:srgbClr val="002060"/>
                          </a:solidFill>
                        </a:rPr>
                        <a:t>Path-Away</a:t>
                      </a:r>
                      <a:r>
                        <a:rPr lang="es-CO" sz="2000" noProof="0" dirty="0" smtClean="0">
                          <a:solidFill>
                            <a:srgbClr val="002060"/>
                          </a:solidFill>
                        </a:rPr>
                        <a:t>®</a:t>
                      </a:r>
                      <a:endParaRPr lang="es-CO" sz="2000" noProof="0" dirty="0">
                        <a:solidFill>
                          <a:srgbClr val="002060"/>
                        </a:solidFill>
                      </a:endParaRPr>
                    </a:p>
                  </a:txBody>
                  <a:tcPr/>
                </a:tc>
                <a:extLst>
                  <a:ext uri="{0D108BD9-81ED-4DB2-BD59-A6C34878D82A}">
                    <a16:rowId xmlns:a16="http://schemas.microsoft.com/office/drawing/2014/main" xmlns="" val="10000"/>
                  </a:ext>
                </a:extLst>
              </a:tr>
              <a:tr h="370840">
                <a:tc>
                  <a:txBody>
                    <a:bodyPr/>
                    <a:lstStyle/>
                    <a:p>
                      <a:r>
                        <a:rPr lang="es-CO" sz="2000" noProof="0" dirty="0" smtClean="0">
                          <a:solidFill>
                            <a:srgbClr val="FF0000"/>
                          </a:solidFill>
                        </a:rPr>
                        <a:t>Base</a:t>
                      </a:r>
                      <a:r>
                        <a:rPr lang="es-CO" sz="2000" baseline="0" noProof="0" dirty="0" smtClean="0">
                          <a:solidFill>
                            <a:srgbClr val="FF0000"/>
                          </a:solidFill>
                        </a:rPr>
                        <a:t> Química</a:t>
                      </a:r>
                      <a:endParaRPr lang="es-CO" sz="2000" noProof="0" dirty="0">
                        <a:solidFill>
                          <a:srgbClr val="FF0000"/>
                        </a:solidFill>
                      </a:endParaRPr>
                    </a:p>
                  </a:txBody>
                  <a:tcPr/>
                </a:tc>
                <a:tc>
                  <a:txBody>
                    <a:bodyPr/>
                    <a:lstStyle/>
                    <a:p>
                      <a:r>
                        <a:rPr lang="es-CO" sz="2000" noProof="0" dirty="0" smtClean="0">
                          <a:solidFill>
                            <a:srgbClr val="00B050"/>
                          </a:solidFill>
                        </a:rPr>
                        <a:t>Base</a:t>
                      </a:r>
                      <a:r>
                        <a:rPr lang="es-CO" sz="2000" baseline="0" noProof="0" dirty="0" smtClean="0">
                          <a:solidFill>
                            <a:srgbClr val="00B050"/>
                          </a:solidFill>
                        </a:rPr>
                        <a:t> Orgánica</a:t>
                      </a:r>
                      <a:endParaRPr lang="es-CO" sz="2000" noProof="0" dirty="0">
                        <a:solidFill>
                          <a:srgbClr val="00B050"/>
                        </a:solidFill>
                      </a:endParaRPr>
                    </a:p>
                  </a:txBody>
                  <a:tcPr/>
                </a:tc>
                <a:extLst>
                  <a:ext uri="{0D108BD9-81ED-4DB2-BD59-A6C34878D82A}">
                    <a16:rowId xmlns:a16="http://schemas.microsoft.com/office/drawing/2014/main" xmlns="" val="10001"/>
                  </a:ext>
                </a:extLst>
              </a:tr>
              <a:tr h="370840">
                <a:tc>
                  <a:txBody>
                    <a:bodyPr/>
                    <a:lstStyle/>
                    <a:p>
                      <a:r>
                        <a:rPr lang="es-CO" sz="2000" noProof="0" dirty="0" smtClean="0">
                          <a:solidFill>
                            <a:srgbClr val="FF0000"/>
                          </a:solidFill>
                        </a:rPr>
                        <a:t>Peligro</a:t>
                      </a:r>
                      <a:r>
                        <a:rPr lang="es-CO" sz="2000" baseline="0" noProof="0" dirty="0" smtClean="0">
                          <a:solidFill>
                            <a:srgbClr val="FF0000"/>
                          </a:solidFill>
                        </a:rPr>
                        <a:t> de contacto con ojos</a:t>
                      </a:r>
                      <a:endParaRPr lang="es-CO" sz="2000" noProof="0" dirty="0">
                        <a:solidFill>
                          <a:srgbClr val="FF0000"/>
                        </a:solidFill>
                      </a:endParaRPr>
                    </a:p>
                  </a:txBody>
                  <a:tcPr/>
                </a:tc>
                <a:tc>
                  <a:txBody>
                    <a:bodyPr/>
                    <a:lstStyle/>
                    <a:p>
                      <a:r>
                        <a:rPr lang="es-CO" sz="2000" noProof="0" dirty="0" smtClean="0">
                          <a:solidFill>
                            <a:srgbClr val="00B050"/>
                          </a:solidFill>
                        </a:rPr>
                        <a:t>Leve</a:t>
                      </a:r>
                      <a:r>
                        <a:rPr lang="es-CO" sz="2000" baseline="0" noProof="0" dirty="0" smtClean="0">
                          <a:solidFill>
                            <a:srgbClr val="00B050"/>
                          </a:solidFill>
                        </a:rPr>
                        <a:t> ardor</a:t>
                      </a:r>
                      <a:endParaRPr lang="es-CO" sz="2000" noProof="0" dirty="0">
                        <a:solidFill>
                          <a:srgbClr val="00B050"/>
                        </a:solidFill>
                      </a:endParaRPr>
                    </a:p>
                  </a:txBody>
                  <a:tcPr/>
                </a:tc>
                <a:extLst>
                  <a:ext uri="{0D108BD9-81ED-4DB2-BD59-A6C34878D82A}">
                    <a16:rowId xmlns:a16="http://schemas.microsoft.com/office/drawing/2014/main" xmlns="" val="10002"/>
                  </a:ext>
                </a:extLst>
              </a:tr>
              <a:tr h="370840">
                <a:tc>
                  <a:txBody>
                    <a:bodyPr/>
                    <a:lstStyle/>
                    <a:p>
                      <a:r>
                        <a:rPr lang="es-CO" sz="2000" noProof="0" dirty="0" smtClean="0">
                          <a:solidFill>
                            <a:srgbClr val="FF0000"/>
                          </a:solidFill>
                        </a:rPr>
                        <a:t>Peligro de contacto con la piel</a:t>
                      </a:r>
                      <a:endParaRPr lang="es-CO" sz="2000" noProof="0" dirty="0">
                        <a:solidFill>
                          <a:srgbClr val="FF0000"/>
                        </a:solidFill>
                      </a:endParaRPr>
                    </a:p>
                  </a:txBody>
                  <a:tcPr/>
                </a:tc>
                <a:tc>
                  <a:txBody>
                    <a:bodyPr/>
                    <a:lstStyle/>
                    <a:p>
                      <a:r>
                        <a:rPr lang="es-CO" sz="2000" noProof="0" dirty="0" smtClean="0">
                          <a:solidFill>
                            <a:srgbClr val="00B050"/>
                          </a:solidFill>
                        </a:rPr>
                        <a:t>Ninguno</a:t>
                      </a:r>
                      <a:endParaRPr lang="es-CO" sz="2000" noProof="0" dirty="0">
                        <a:solidFill>
                          <a:srgbClr val="00B050"/>
                        </a:solidFill>
                      </a:endParaRPr>
                    </a:p>
                  </a:txBody>
                  <a:tcPr/>
                </a:tc>
                <a:extLst>
                  <a:ext uri="{0D108BD9-81ED-4DB2-BD59-A6C34878D82A}">
                    <a16:rowId xmlns:a16="http://schemas.microsoft.com/office/drawing/2014/main" xmlns="" val="10003"/>
                  </a:ext>
                </a:extLst>
              </a:tr>
              <a:tr h="370840">
                <a:tc>
                  <a:txBody>
                    <a:bodyPr/>
                    <a:lstStyle/>
                    <a:p>
                      <a:r>
                        <a:rPr lang="es-CO" sz="2000" noProof="0" dirty="0" smtClean="0">
                          <a:solidFill>
                            <a:srgbClr val="FF0000"/>
                          </a:solidFill>
                        </a:rPr>
                        <a:t>Grave</a:t>
                      </a:r>
                      <a:r>
                        <a:rPr lang="es-CO" sz="2000" baseline="0" noProof="0" dirty="0" smtClean="0">
                          <a:solidFill>
                            <a:srgbClr val="FF0000"/>
                          </a:solidFill>
                        </a:rPr>
                        <a:t> peligro de inhalación</a:t>
                      </a:r>
                      <a:endParaRPr lang="es-CO" sz="2000" noProof="0" dirty="0">
                        <a:solidFill>
                          <a:srgbClr val="FF0000"/>
                        </a:solidFill>
                      </a:endParaRPr>
                    </a:p>
                  </a:txBody>
                  <a:tcPr/>
                </a:tc>
                <a:tc>
                  <a:txBody>
                    <a:bodyPr/>
                    <a:lstStyle/>
                    <a:p>
                      <a:r>
                        <a:rPr lang="es-CO" sz="2000" noProof="0" dirty="0" smtClean="0">
                          <a:solidFill>
                            <a:srgbClr val="00B050"/>
                          </a:solidFill>
                        </a:rPr>
                        <a:t>Ninguno</a:t>
                      </a:r>
                      <a:endParaRPr lang="es-CO" sz="2000" noProof="0" dirty="0">
                        <a:solidFill>
                          <a:srgbClr val="00B050"/>
                        </a:solidFill>
                      </a:endParaRPr>
                    </a:p>
                  </a:txBody>
                  <a:tcPr/>
                </a:tc>
                <a:extLst>
                  <a:ext uri="{0D108BD9-81ED-4DB2-BD59-A6C34878D82A}">
                    <a16:rowId xmlns:a16="http://schemas.microsoft.com/office/drawing/2014/main" xmlns="" val="10004"/>
                  </a:ext>
                </a:extLst>
              </a:tr>
              <a:tr h="370840">
                <a:tc>
                  <a:txBody>
                    <a:bodyPr/>
                    <a:lstStyle/>
                    <a:p>
                      <a:r>
                        <a:rPr lang="es-CO" sz="2000" noProof="0" dirty="0" smtClean="0">
                          <a:solidFill>
                            <a:srgbClr val="FF0000"/>
                          </a:solidFill>
                        </a:rPr>
                        <a:t>Grave peligro</a:t>
                      </a:r>
                      <a:r>
                        <a:rPr lang="es-CO" sz="2000" baseline="0" noProof="0" dirty="0" smtClean="0">
                          <a:solidFill>
                            <a:srgbClr val="FF0000"/>
                          </a:solidFill>
                        </a:rPr>
                        <a:t> de ingestión</a:t>
                      </a:r>
                      <a:endParaRPr lang="es-CO" sz="2000" noProof="0" dirty="0">
                        <a:solidFill>
                          <a:srgbClr val="FF0000"/>
                        </a:solidFill>
                      </a:endParaRPr>
                    </a:p>
                  </a:txBody>
                  <a:tcPr/>
                </a:tc>
                <a:tc>
                  <a:txBody>
                    <a:bodyPr/>
                    <a:lstStyle/>
                    <a:p>
                      <a:r>
                        <a:rPr lang="es-CO" sz="2000" noProof="0" dirty="0" smtClean="0">
                          <a:solidFill>
                            <a:srgbClr val="00B050"/>
                          </a:solidFill>
                        </a:rPr>
                        <a:t>Ninguno</a:t>
                      </a:r>
                      <a:r>
                        <a:rPr lang="es-CO" sz="2000" baseline="0" noProof="0" dirty="0" smtClean="0">
                          <a:solidFill>
                            <a:srgbClr val="00B050"/>
                          </a:solidFill>
                        </a:rPr>
                        <a:t> (ingredientes GRAS)</a:t>
                      </a:r>
                      <a:endParaRPr lang="es-CO" sz="2000" noProof="0" dirty="0">
                        <a:solidFill>
                          <a:srgbClr val="00B050"/>
                        </a:solidFill>
                      </a:endParaRPr>
                    </a:p>
                  </a:txBody>
                  <a:tcPr/>
                </a:tc>
                <a:extLst>
                  <a:ext uri="{0D108BD9-81ED-4DB2-BD59-A6C34878D82A}">
                    <a16:rowId xmlns:a16="http://schemas.microsoft.com/office/drawing/2014/main" xmlns="" val="10005"/>
                  </a:ext>
                </a:extLst>
              </a:tr>
              <a:tr h="370840">
                <a:tc>
                  <a:txBody>
                    <a:bodyPr/>
                    <a:lstStyle/>
                    <a:p>
                      <a:r>
                        <a:rPr lang="es-CO" sz="2000" noProof="0" dirty="0" smtClean="0">
                          <a:solidFill>
                            <a:srgbClr val="FF0000"/>
                          </a:solidFill>
                        </a:rPr>
                        <a:t>Inflamable</a:t>
                      </a:r>
                      <a:endParaRPr lang="es-CO" sz="2000" noProof="0" dirty="0">
                        <a:solidFill>
                          <a:srgbClr val="FF0000"/>
                        </a:solidFill>
                      </a:endParaRPr>
                    </a:p>
                  </a:txBody>
                  <a:tcPr/>
                </a:tc>
                <a:tc>
                  <a:txBody>
                    <a:bodyPr/>
                    <a:lstStyle/>
                    <a:p>
                      <a:r>
                        <a:rPr lang="es-CO" sz="2000" noProof="0" dirty="0" smtClean="0">
                          <a:solidFill>
                            <a:srgbClr val="00B050"/>
                          </a:solidFill>
                        </a:rPr>
                        <a:t>No inflamable</a:t>
                      </a:r>
                      <a:endParaRPr lang="es-CO" sz="2000" noProof="0" dirty="0">
                        <a:solidFill>
                          <a:srgbClr val="00B050"/>
                        </a:solidFill>
                      </a:endParaRPr>
                    </a:p>
                  </a:txBody>
                  <a:tcPr/>
                </a:tc>
                <a:extLst>
                  <a:ext uri="{0D108BD9-81ED-4DB2-BD59-A6C34878D82A}">
                    <a16:rowId xmlns:a16="http://schemas.microsoft.com/office/drawing/2014/main" xmlns="" val="10006"/>
                  </a:ext>
                </a:extLst>
              </a:tr>
              <a:tr h="370840">
                <a:tc>
                  <a:txBody>
                    <a:bodyPr/>
                    <a:lstStyle/>
                    <a:p>
                      <a:r>
                        <a:rPr lang="es-CO" sz="2000" noProof="0" dirty="0" smtClean="0">
                          <a:solidFill>
                            <a:srgbClr val="FF0000"/>
                          </a:solidFill>
                        </a:rPr>
                        <a:t>Anteojos</a:t>
                      </a:r>
                      <a:r>
                        <a:rPr lang="es-CO" sz="2000" baseline="0" noProof="0" dirty="0" smtClean="0">
                          <a:solidFill>
                            <a:srgbClr val="FF0000"/>
                          </a:solidFill>
                        </a:rPr>
                        <a:t> de seguridad, respirador, guantes</a:t>
                      </a:r>
                      <a:endParaRPr lang="es-CO" sz="2000" noProof="0" dirty="0">
                        <a:solidFill>
                          <a:srgbClr val="FF0000"/>
                        </a:solidFill>
                      </a:endParaRPr>
                    </a:p>
                  </a:txBody>
                  <a:tcPr/>
                </a:tc>
                <a:tc>
                  <a:txBody>
                    <a:bodyPr/>
                    <a:lstStyle/>
                    <a:p>
                      <a:r>
                        <a:rPr lang="es-CO" sz="2000" noProof="0" dirty="0" smtClean="0">
                          <a:solidFill>
                            <a:srgbClr val="00B050"/>
                          </a:solidFill>
                        </a:rPr>
                        <a:t>Anteojos de seguridad solamente</a:t>
                      </a:r>
                      <a:endParaRPr lang="es-CO" sz="2000" noProof="0" dirty="0">
                        <a:solidFill>
                          <a:srgbClr val="00B050"/>
                        </a:solidFill>
                      </a:endParaRPr>
                    </a:p>
                  </a:txBody>
                  <a:tcPr/>
                </a:tc>
                <a:extLst>
                  <a:ext uri="{0D108BD9-81ED-4DB2-BD59-A6C34878D82A}">
                    <a16:rowId xmlns:a16="http://schemas.microsoft.com/office/drawing/2014/main" xmlns="" val="10007"/>
                  </a:ext>
                </a:extLst>
              </a:tr>
              <a:tr h="370840">
                <a:tc>
                  <a:txBody>
                    <a:bodyPr/>
                    <a:lstStyle/>
                    <a:p>
                      <a:r>
                        <a:rPr lang="es-CO" sz="2000" noProof="0" dirty="0" smtClean="0">
                          <a:solidFill>
                            <a:srgbClr val="FF0000"/>
                          </a:solidFill>
                        </a:rPr>
                        <a:t>Toxicidad</a:t>
                      </a:r>
                      <a:r>
                        <a:rPr lang="es-CO" sz="2000" baseline="0" noProof="0" dirty="0" smtClean="0">
                          <a:solidFill>
                            <a:srgbClr val="FF0000"/>
                          </a:solidFill>
                        </a:rPr>
                        <a:t> LD50 42mg/kg</a:t>
                      </a:r>
                      <a:endParaRPr lang="es-CO" sz="2000" noProof="0" dirty="0">
                        <a:solidFill>
                          <a:srgbClr val="FF0000"/>
                        </a:solidFill>
                      </a:endParaRPr>
                    </a:p>
                  </a:txBody>
                  <a:tcPr/>
                </a:tc>
                <a:tc>
                  <a:txBody>
                    <a:bodyPr/>
                    <a:lstStyle/>
                    <a:p>
                      <a:r>
                        <a:rPr lang="es-CO" sz="2000" noProof="0" dirty="0" smtClean="0">
                          <a:solidFill>
                            <a:srgbClr val="00B050"/>
                          </a:solidFill>
                        </a:rPr>
                        <a:t>Toxicidad</a:t>
                      </a:r>
                      <a:r>
                        <a:rPr lang="es-CO" sz="2000" baseline="0" noProof="0" dirty="0" smtClean="0">
                          <a:solidFill>
                            <a:srgbClr val="00B050"/>
                          </a:solidFill>
                        </a:rPr>
                        <a:t> </a:t>
                      </a:r>
                      <a:r>
                        <a:rPr lang="es-CO" sz="2000" noProof="0" dirty="0" smtClean="0">
                          <a:solidFill>
                            <a:srgbClr val="00B050"/>
                          </a:solidFill>
                        </a:rPr>
                        <a:t>LD50   180,000 mg/kg</a:t>
                      </a:r>
                      <a:endParaRPr lang="es-CO" sz="2000" noProof="0" dirty="0">
                        <a:solidFill>
                          <a:srgbClr val="00B050"/>
                        </a:solidFill>
                      </a:endParaRPr>
                    </a:p>
                  </a:txBody>
                  <a:tcPr/>
                </a:tc>
                <a:extLst>
                  <a:ext uri="{0D108BD9-81ED-4DB2-BD59-A6C34878D82A}">
                    <a16:rowId xmlns:a16="http://schemas.microsoft.com/office/drawing/2014/main" xmlns="" val="10008"/>
                  </a:ext>
                </a:extLst>
              </a:tr>
            </a:tbl>
          </a:graphicData>
        </a:graphic>
      </p:graphicFrame>
      <p:sp>
        <p:nvSpPr>
          <p:cNvPr id="5" name="CuadroTexto 4"/>
          <p:cNvSpPr txBox="1"/>
          <p:nvPr/>
        </p:nvSpPr>
        <p:spPr>
          <a:xfrm>
            <a:off x="342900" y="5257800"/>
            <a:ext cx="8458200" cy="461665"/>
          </a:xfrm>
          <a:prstGeom prst="rect">
            <a:avLst/>
          </a:prstGeom>
          <a:noFill/>
        </p:spPr>
        <p:txBody>
          <a:bodyPr wrap="square" rtlCol="0">
            <a:spAutoFit/>
          </a:bodyPr>
          <a:lstStyle/>
          <a:p>
            <a:r>
              <a:rPr lang="es-CO" sz="2400" b="1" dirty="0" smtClean="0"/>
              <a:t>El Formaldehido es 4,285 veces más tóxico que </a:t>
            </a:r>
            <a:r>
              <a:rPr lang="es-CO" sz="2400" b="1" dirty="0" err="1" smtClean="0"/>
              <a:t>Path-Away</a:t>
            </a:r>
            <a:r>
              <a:rPr lang="es-CO" sz="2400" b="1" dirty="0" smtClean="0"/>
              <a:t>®</a:t>
            </a:r>
            <a:endParaRPr lang="es-CO" sz="2400" b="1" dirty="0"/>
          </a:p>
        </p:txBody>
      </p:sp>
    </p:spTree>
    <p:extLst>
      <p:ext uri="{BB962C8B-B14F-4D97-AF65-F5344CB8AC3E}">
        <p14:creationId xmlns:p14="http://schemas.microsoft.com/office/powerpoint/2010/main" val="37870822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s-CO" sz="4000" b="1" dirty="0" smtClean="0"/>
              <a:t>Formaldehido vs. </a:t>
            </a:r>
            <a:r>
              <a:rPr lang="es-CO" sz="4000" b="1" dirty="0" err="1" smtClean="0"/>
              <a:t>Path-Away</a:t>
            </a:r>
            <a:r>
              <a:rPr lang="es-CO" sz="4000" b="1" dirty="0" smtClean="0"/>
              <a:t>® -cont.</a:t>
            </a:r>
            <a:endParaRPr lang="es-CO" sz="4000" b="1" dirty="0"/>
          </a:p>
        </p:txBody>
      </p:sp>
      <p:graphicFrame>
        <p:nvGraphicFramePr>
          <p:cNvPr id="4" name="Table 12"/>
          <p:cNvGraphicFramePr>
            <a:graphicFrameLocks noGrp="1"/>
          </p:cNvGraphicFramePr>
          <p:nvPr>
            <p:extLst>
              <p:ext uri="{D42A27DB-BD31-4B8C-83A1-F6EECF244321}">
                <p14:modId xmlns:p14="http://schemas.microsoft.com/office/powerpoint/2010/main" val="1764198935"/>
              </p:ext>
            </p:extLst>
          </p:nvPr>
        </p:nvGraphicFramePr>
        <p:xfrm>
          <a:off x="342900" y="1524000"/>
          <a:ext cx="8458200" cy="3505200"/>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370840">
                <a:tc>
                  <a:txBody>
                    <a:bodyPr/>
                    <a:lstStyle/>
                    <a:p>
                      <a:pPr algn="ctr"/>
                      <a:r>
                        <a:rPr lang="es-CO" sz="2000" noProof="0" dirty="0" smtClean="0">
                          <a:solidFill>
                            <a:srgbClr val="002060"/>
                          </a:solidFill>
                        </a:rPr>
                        <a:t>Formaldehido</a:t>
                      </a:r>
                      <a:endParaRPr lang="es-CO" sz="2000" noProof="0" dirty="0">
                        <a:solidFill>
                          <a:srgbClr val="002060"/>
                        </a:solidFill>
                      </a:endParaRPr>
                    </a:p>
                  </a:txBody>
                  <a:tcPr/>
                </a:tc>
                <a:tc>
                  <a:txBody>
                    <a:bodyPr/>
                    <a:lstStyle/>
                    <a:p>
                      <a:pPr algn="ctr"/>
                      <a:r>
                        <a:rPr lang="es-CO" sz="2000" noProof="0" dirty="0" err="1" smtClean="0">
                          <a:solidFill>
                            <a:srgbClr val="002060"/>
                          </a:solidFill>
                        </a:rPr>
                        <a:t>Path-Away</a:t>
                      </a:r>
                      <a:r>
                        <a:rPr lang="es-CO" sz="2000" noProof="0" dirty="0" smtClean="0">
                          <a:solidFill>
                            <a:srgbClr val="002060"/>
                          </a:solidFill>
                        </a:rPr>
                        <a:t>®</a:t>
                      </a:r>
                      <a:endParaRPr lang="es-CO" sz="2000" noProof="0" dirty="0">
                        <a:solidFill>
                          <a:srgbClr val="002060"/>
                        </a:solidFill>
                      </a:endParaRPr>
                    </a:p>
                  </a:txBody>
                  <a:tcPr/>
                </a:tc>
                <a:extLst>
                  <a:ext uri="{0D108BD9-81ED-4DB2-BD59-A6C34878D82A}">
                    <a16:rowId xmlns:a16="http://schemas.microsoft.com/office/drawing/2014/main" xmlns="" val="10000"/>
                  </a:ext>
                </a:extLst>
              </a:tr>
              <a:tr h="370840">
                <a:tc>
                  <a:txBody>
                    <a:bodyPr/>
                    <a:lstStyle/>
                    <a:p>
                      <a:r>
                        <a:rPr lang="es-CO" sz="2000" noProof="0" dirty="0" smtClean="0">
                          <a:solidFill>
                            <a:srgbClr val="FF0000"/>
                          </a:solidFill>
                        </a:rPr>
                        <a:t>Concentración</a:t>
                      </a:r>
                      <a:r>
                        <a:rPr lang="es-CO" sz="2000" baseline="0" noProof="0" dirty="0" smtClean="0">
                          <a:solidFill>
                            <a:srgbClr val="FF0000"/>
                          </a:solidFill>
                        </a:rPr>
                        <a:t> es sensible a tiempo. Se recomienda exposición de 20 minutos. Posible degradación de la cutícula. </a:t>
                      </a:r>
                      <a:endParaRPr lang="es-CO" sz="2000" noProof="0" dirty="0">
                        <a:solidFill>
                          <a:srgbClr val="FF0000"/>
                        </a:solidFill>
                      </a:endParaRPr>
                    </a:p>
                  </a:txBody>
                  <a:tcPr/>
                </a:tc>
                <a:tc>
                  <a:txBody>
                    <a:bodyPr/>
                    <a:lstStyle/>
                    <a:p>
                      <a:r>
                        <a:rPr lang="es-CO" sz="2000" noProof="0" dirty="0" smtClean="0">
                          <a:solidFill>
                            <a:srgbClr val="00B050"/>
                          </a:solidFill>
                        </a:rPr>
                        <a:t>Con</a:t>
                      </a:r>
                      <a:r>
                        <a:rPr lang="es-CO" sz="2000" baseline="0" noProof="0" dirty="0" smtClean="0">
                          <a:solidFill>
                            <a:srgbClr val="00B050"/>
                          </a:solidFill>
                        </a:rPr>
                        <a:t> la concentración estipulada, el producto es efectivo en menos de 5 minutos. No daña la estructura del huevo</a:t>
                      </a:r>
                      <a:endParaRPr lang="es-CO" sz="2000" noProof="0" dirty="0">
                        <a:solidFill>
                          <a:srgbClr val="00B050"/>
                        </a:solidFill>
                      </a:endParaRPr>
                    </a:p>
                  </a:txBody>
                  <a:tcPr/>
                </a:tc>
                <a:extLst>
                  <a:ext uri="{0D108BD9-81ED-4DB2-BD59-A6C34878D82A}">
                    <a16:rowId xmlns:a16="http://schemas.microsoft.com/office/drawing/2014/main" xmlns="" val="10001"/>
                  </a:ext>
                </a:extLst>
              </a:tr>
              <a:tr h="370840">
                <a:tc>
                  <a:txBody>
                    <a:bodyPr/>
                    <a:lstStyle/>
                    <a:p>
                      <a:r>
                        <a:rPr lang="es-CO" sz="2000" noProof="0" dirty="0" smtClean="0">
                          <a:solidFill>
                            <a:srgbClr val="FF0000"/>
                          </a:solidFill>
                        </a:rPr>
                        <a:t>Reacciona cuando se aplica en húmedo</a:t>
                      </a:r>
                      <a:endParaRPr lang="es-CO" sz="2000" noProof="0" dirty="0">
                        <a:solidFill>
                          <a:srgbClr val="FF0000"/>
                        </a:solidFill>
                      </a:endParaRPr>
                    </a:p>
                  </a:txBody>
                  <a:tcPr/>
                </a:tc>
                <a:tc>
                  <a:txBody>
                    <a:bodyPr/>
                    <a:lstStyle/>
                    <a:p>
                      <a:r>
                        <a:rPr lang="es-CO" sz="2000" noProof="0" dirty="0" smtClean="0">
                          <a:solidFill>
                            <a:srgbClr val="00B050"/>
                          </a:solidFill>
                        </a:rPr>
                        <a:t>Tolerante</a:t>
                      </a:r>
                      <a:r>
                        <a:rPr lang="es-CO" sz="2000" baseline="0" noProof="0" dirty="0" smtClean="0">
                          <a:solidFill>
                            <a:srgbClr val="00B050"/>
                          </a:solidFill>
                        </a:rPr>
                        <a:t> a la humedad</a:t>
                      </a:r>
                      <a:endParaRPr lang="es-CO" sz="2000" noProof="0" dirty="0">
                        <a:solidFill>
                          <a:srgbClr val="00B050"/>
                        </a:solidFill>
                      </a:endParaRPr>
                    </a:p>
                  </a:txBody>
                  <a:tcPr/>
                </a:tc>
                <a:extLst>
                  <a:ext uri="{0D108BD9-81ED-4DB2-BD59-A6C34878D82A}">
                    <a16:rowId xmlns:a16="http://schemas.microsoft.com/office/drawing/2014/main" xmlns="" val="10002"/>
                  </a:ext>
                </a:extLst>
              </a:tr>
              <a:tr h="370840">
                <a:tc>
                  <a:txBody>
                    <a:bodyPr/>
                    <a:lstStyle/>
                    <a:p>
                      <a:r>
                        <a:rPr lang="es-CO" sz="2000" noProof="0" dirty="0" smtClean="0">
                          <a:solidFill>
                            <a:srgbClr val="FF0000"/>
                          </a:solidFill>
                        </a:rPr>
                        <a:t>Sensible a temperatura de almacenaje</a:t>
                      </a:r>
                      <a:endParaRPr lang="es-CO" sz="2000" noProof="0" dirty="0">
                        <a:solidFill>
                          <a:srgbClr val="FF0000"/>
                        </a:solidFill>
                      </a:endParaRPr>
                    </a:p>
                  </a:txBody>
                  <a:tcPr/>
                </a:tc>
                <a:tc>
                  <a:txBody>
                    <a:bodyPr/>
                    <a:lstStyle/>
                    <a:p>
                      <a:r>
                        <a:rPr lang="es-CO" sz="2000" noProof="0" dirty="0" smtClean="0">
                          <a:solidFill>
                            <a:srgbClr val="00B050"/>
                          </a:solidFill>
                        </a:rPr>
                        <a:t>Tolerante a temperatura</a:t>
                      </a:r>
                      <a:endParaRPr lang="es-CO" sz="2000" noProof="0" dirty="0">
                        <a:solidFill>
                          <a:srgbClr val="00B050"/>
                        </a:solidFill>
                      </a:endParaRPr>
                    </a:p>
                  </a:txBody>
                  <a:tcPr/>
                </a:tc>
                <a:extLst>
                  <a:ext uri="{0D108BD9-81ED-4DB2-BD59-A6C34878D82A}">
                    <a16:rowId xmlns:a16="http://schemas.microsoft.com/office/drawing/2014/main" xmlns="" val="10003"/>
                  </a:ext>
                </a:extLst>
              </a:tr>
              <a:tr h="370840">
                <a:tc>
                  <a:txBody>
                    <a:bodyPr/>
                    <a:lstStyle/>
                    <a:p>
                      <a:r>
                        <a:rPr lang="es-CO" sz="2000" noProof="0" dirty="0" smtClean="0">
                          <a:solidFill>
                            <a:srgbClr val="FF0000"/>
                          </a:solidFill>
                        </a:rPr>
                        <a:t>Contenido</a:t>
                      </a:r>
                      <a:r>
                        <a:rPr lang="es-CO" sz="2000" baseline="0" noProof="0" dirty="0" smtClean="0">
                          <a:solidFill>
                            <a:srgbClr val="FF0000"/>
                          </a:solidFill>
                        </a:rPr>
                        <a:t> orgánico en la cascara afecta la eficacia aumentando el tiempo de contacto necesario</a:t>
                      </a:r>
                      <a:endParaRPr lang="es-CO" sz="2000" noProof="0" dirty="0">
                        <a:solidFill>
                          <a:srgbClr val="FF0000"/>
                        </a:solidFill>
                      </a:endParaRPr>
                    </a:p>
                  </a:txBody>
                  <a:tcPr/>
                </a:tc>
                <a:tc>
                  <a:txBody>
                    <a:bodyPr/>
                    <a:lstStyle/>
                    <a:p>
                      <a:r>
                        <a:rPr lang="es-CO" sz="2000" noProof="0" dirty="0" smtClean="0">
                          <a:solidFill>
                            <a:srgbClr val="00B050"/>
                          </a:solidFill>
                        </a:rPr>
                        <a:t>Eficaz contra</a:t>
                      </a:r>
                      <a:r>
                        <a:rPr lang="es-CO" sz="2000" baseline="0" noProof="0" dirty="0" smtClean="0">
                          <a:solidFill>
                            <a:srgbClr val="00B050"/>
                          </a:solidFill>
                        </a:rPr>
                        <a:t> más de 170 patógenos, y no se ve afectado por material orgánico en la cascara</a:t>
                      </a:r>
                      <a:endParaRPr lang="es-CO" sz="2000" noProof="0" dirty="0">
                        <a:solidFill>
                          <a:srgbClr val="00B050"/>
                        </a:solidFill>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560142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Metas Principales</a:t>
            </a:r>
            <a:endParaRPr lang="en-US" sz="4000" b="1" dirty="0"/>
          </a:p>
        </p:txBody>
      </p:sp>
      <p:sp>
        <p:nvSpPr>
          <p:cNvPr id="3" name="CuadroTexto 2"/>
          <p:cNvSpPr txBox="1"/>
          <p:nvPr/>
        </p:nvSpPr>
        <p:spPr>
          <a:xfrm>
            <a:off x="533400" y="1752600"/>
            <a:ext cx="8077200" cy="3416320"/>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Aumentar los ingresos totales y rentabilidad de la operación</a:t>
            </a:r>
          </a:p>
          <a:p>
            <a:pPr marL="285750" indent="-285750">
              <a:buFont typeface="Arial" panose="020B0604020202020204" pitchFamily="34" charset="0"/>
              <a:buChar char="•"/>
            </a:pPr>
            <a:r>
              <a:rPr lang="es-CO" sz="2400" dirty="0" smtClean="0"/>
              <a:t>Lograr mayor tamaño en las aves</a:t>
            </a:r>
          </a:p>
          <a:p>
            <a:pPr marL="285750" indent="-285750">
              <a:buFont typeface="Arial" panose="020B0604020202020204" pitchFamily="34" charset="0"/>
              <a:buChar char="•"/>
            </a:pPr>
            <a:r>
              <a:rPr lang="es-CO" sz="2400" dirty="0" smtClean="0"/>
              <a:t>Aves más saludables</a:t>
            </a:r>
          </a:p>
          <a:p>
            <a:pPr marL="285750" indent="-285750">
              <a:buFont typeface="Arial" panose="020B0604020202020204" pitchFamily="34" charset="0"/>
              <a:buChar char="•"/>
            </a:pPr>
            <a:r>
              <a:rPr lang="es-CO" sz="2400" dirty="0" smtClean="0"/>
              <a:t>Mejor conversión de la alimentación</a:t>
            </a:r>
          </a:p>
          <a:p>
            <a:pPr marL="285750" indent="-285750">
              <a:buFont typeface="Arial" panose="020B0604020202020204" pitchFamily="34" charset="0"/>
              <a:buChar char="•"/>
            </a:pPr>
            <a:r>
              <a:rPr lang="es-CO" sz="2400" dirty="0" smtClean="0"/>
              <a:t>Aumentar producción de huevos, con una menor pérdida</a:t>
            </a:r>
          </a:p>
          <a:p>
            <a:pPr marL="285750" indent="-285750">
              <a:buFont typeface="Arial" panose="020B0604020202020204" pitchFamily="34" charset="0"/>
              <a:buChar char="•"/>
            </a:pPr>
            <a:r>
              <a:rPr lang="es-CO" sz="2400" dirty="0" smtClean="0"/>
              <a:t>Producir huevos y aves orgánicos y libres de químicos</a:t>
            </a:r>
          </a:p>
          <a:p>
            <a:pPr marL="285750" indent="-285750">
              <a:buFont typeface="Arial" panose="020B0604020202020204" pitchFamily="34" charset="0"/>
              <a:buChar char="•"/>
            </a:pPr>
            <a:r>
              <a:rPr lang="es-CO" sz="2400" dirty="0" smtClean="0"/>
              <a:t>Reducir insectos y parásitos</a:t>
            </a:r>
          </a:p>
          <a:p>
            <a:pPr marL="285750" indent="-285750">
              <a:buFont typeface="Arial" panose="020B0604020202020204" pitchFamily="34" charset="0"/>
              <a:buChar char="•"/>
            </a:pPr>
            <a:r>
              <a:rPr lang="es-CO" sz="2400" dirty="0" smtClean="0"/>
              <a:t>Reducir olores a amoniaco</a:t>
            </a:r>
          </a:p>
          <a:p>
            <a:pPr marL="285750" indent="-285750">
              <a:buFont typeface="Arial" panose="020B0604020202020204" pitchFamily="34" charset="0"/>
              <a:buChar char="•"/>
            </a:pPr>
            <a:r>
              <a:rPr lang="es-CO" sz="2400" dirty="0" smtClean="0"/>
              <a:t>Aplicar a toda la cadena de cría y procesamiento</a:t>
            </a:r>
            <a:endParaRPr lang="es-CO" sz="2400" dirty="0"/>
          </a:p>
        </p:txBody>
      </p:sp>
    </p:spTree>
    <p:extLst>
      <p:ext uri="{BB962C8B-B14F-4D97-AF65-F5344CB8AC3E}">
        <p14:creationId xmlns:p14="http://schemas.microsoft.com/office/powerpoint/2010/main" val="2713184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s-CO" sz="4000" b="1" dirty="0" smtClean="0"/>
              <a:t>Formaldehido vs. </a:t>
            </a:r>
            <a:r>
              <a:rPr lang="es-CO" sz="4000" b="1" dirty="0" err="1" smtClean="0"/>
              <a:t>Path-Away</a:t>
            </a:r>
            <a:r>
              <a:rPr lang="es-CO" sz="4000" b="1" dirty="0" smtClean="0"/>
              <a:t>® -cont.</a:t>
            </a:r>
            <a:endParaRPr lang="es-CO" sz="4000" b="1" dirty="0"/>
          </a:p>
        </p:txBody>
      </p:sp>
      <p:graphicFrame>
        <p:nvGraphicFramePr>
          <p:cNvPr id="4" name="Table 12"/>
          <p:cNvGraphicFramePr>
            <a:graphicFrameLocks noGrp="1"/>
          </p:cNvGraphicFramePr>
          <p:nvPr>
            <p:extLst>
              <p:ext uri="{D42A27DB-BD31-4B8C-83A1-F6EECF244321}">
                <p14:modId xmlns:p14="http://schemas.microsoft.com/office/powerpoint/2010/main" val="2678670890"/>
              </p:ext>
            </p:extLst>
          </p:nvPr>
        </p:nvGraphicFramePr>
        <p:xfrm>
          <a:off x="342900" y="2087880"/>
          <a:ext cx="8458200" cy="2682240"/>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370840">
                <a:tc>
                  <a:txBody>
                    <a:bodyPr/>
                    <a:lstStyle/>
                    <a:p>
                      <a:pPr algn="ctr"/>
                      <a:r>
                        <a:rPr lang="es-CO" sz="2000" noProof="0" dirty="0" smtClean="0">
                          <a:solidFill>
                            <a:srgbClr val="002060"/>
                          </a:solidFill>
                        </a:rPr>
                        <a:t>Formaldehido</a:t>
                      </a:r>
                      <a:endParaRPr lang="es-CO" sz="2000" noProof="0" dirty="0">
                        <a:solidFill>
                          <a:srgbClr val="002060"/>
                        </a:solidFill>
                      </a:endParaRPr>
                    </a:p>
                  </a:txBody>
                  <a:tcPr/>
                </a:tc>
                <a:tc>
                  <a:txBody>
                    <a:bodyPr/>
                    <a:lstStyle/>
                    <a:p>
                      <a:pPr algn="ctr"/>
                      <a:r>
                        <a:rPr lang="es-CO" sz="2000" noProof="0" dirty="0" err="1" smtClean="0">
                          <a:solidFill>
                            <a:srgbClr val="002060"/>
                          </a:solidFill>
                        </a:rPr>
                        <a:t>Path-Away</a:t>
                      </a:r>
                      <a:r>
                        <a:rPr lang="es-CO" sz="2000" noProof="0" dirty="0" smtClean="0">
                          <a:solidFill>
                            <a:srgbClr val="002060"/>
                          </a:solidFill>
                        </a:rPr>
                        <a:t>®</a:t>
                      </a:r>
                      <a:endParaRPr lang="es-CO" sz="2000" noProof="0" dirty="0">
                        <a:solidFill>
                          <a:srgbClr val="002060"/>
                        </a:solidFill>
                      </a:endParaRPr>
                    </a:p>
                  </a:txBody>
                  <a:tcPr/>
                </a:tc>
                <a:extLst>
                  <a:ext uri="{0D108BD9-81ED-4DB2-BD59-A6C34878D82A}">
                    <a16:rowId xmlns:a16="http://schemas.microsoft.com/office/drawing/2014/main" xmlns="" val="10000"/>
                  </a:ext>
                </a:extLst>
              </a:tr>
              <a:tr h="370840">
                <a:tc>
                  <a:txBody>
                    <a:bodyPr/>
                    <a:lstStyle/>
                    <a:p>
                      <a:r>
                        <a:rPr lang="es-CO" sz="2000" noProof="0" dirty="0" smtClean="0">
                          <a:solidFill>
                            <a:srgbClr val="FF0000"/>
                          </a:solidFill>
                        </a:rPr>
                        <a:t>Afectado por la calidad de la cascara</a:t>
                      </a:r>
                    </a:p>
                  </a:txBody>
                  <a:tcPr/>
                </a:tc>
                <a:tc>
                  <a:txBody>
                    <a:bodyPr/>
                    <a:lstStyle/>
                    <a:p>
                      <a:r>
                        <a:rPr lang="es-CO" sz="2000" noProof="0" dirty="0" smtClean="0">
                          <a:solidFill>
                            <a:srgbClr val="00B050"/>
                          </a:solidFill>
                        </a:rPr>
                        <a:t>No Afectado</a:t>
                      </a:r>
                      <a:endParaRPr lang="es-CO" sz="2000" noProof="0" dirty="0">
                        <a:solidFill>
                          <a:srgbClr val="00B050"/>
                        </a:solidFill>
                      </a:endParaRPr>
                    </a:p>
                  </a:txBody>
                  <a:tcPr/>
                </a:tc>
                <a:extLst>
                  <a:ext uri="{0D108BD9-81ED-4DB2-BD59-A6C34878D82A}">
                    <a16:rowId xmlns:a16="http://schemas.microsoft.com/office/drawing/2014/main" xmlns="" val="10001"/>
                  </a:ext>
                </a:extLst>
              </a:tr>
              <a:tr h="370840">
                <a:tc>
                  <a:txBody>
                    <a:bodyPr/>
                    <a:lstStyle/>
                    <a:p>
                      <a:r>
                        <a:rPr lang="es-CO" sz="2000" noProof="0" dirty="0" smtClean="0">
                          <a:solidFill>
                            <a:srgbClr val="FF0000"/>
                          </a:solidFill>
                        </a:rPr>
                        <a:t>Afectado por</a:t>
                      </a:r>
                      <a:r>
                        <a:rPr lang="es-CO" sz="2000" baseline="0" noProof="0" dirty="0" smtClean="0">
                          <a:solidFill>
                            <a:srgbClr val="FF0000"/>
                          </a:solidFill>
                        </a:rPr>
                        <a:t> la edad de los animales de cría</a:t>
                      </a:r>
                      <a:endParaRPr lang="es-CO" sz="2000" noProof="0" dirty="0">
                        <a:solidFill>
                          <a:srgbClr val="FF0000"/>
                        </a:solidFill>
                      </a:endParaRPr>
                    </a:p>
                  </a:txBody>
                  <a:tcPr/>
                </a:tc>
                <a:tc>
                  <a:txBody>
                    <a:bodyPr/>
                    <a:lstStyle/>
                    <a:p>
                      <a:r>
                        <a:rPr lang="es-CO" sz="2000" noProof="0" dirty="0" smtClean="0">
                          <a:solidFill>
                            <a:srgbClr val="00B050"/>
                          </a:solidFill>
                        </a:rPr>
                        <a:t>No Afectado</a:t>
                      </a:r>
                      <a:endParaRPr lang="es-CO" sz="2000" noProof="0" dirty="0">
                        <a:solidFill>
                          <a:srgbClr val="00B050"/>
                        </a:solidFill>
                      </a:endParaRPr>
                    </a:p>
                  </a:txBody>
                  <a:tcPr/>
                </a:tc>
                <a:extLst>
                  <a:ext uri="{0D108BD9-81ED-4DB2-BD59-A6C34878D82A}">
                    <a16:rowId xmlns:a16="http://schemas.microsoft.com/office/drawing/2014/main" xmlns="" val="10002"/>
                  </a:ext>
                </a:extLst>
              </a:tr>
              <a:tr h="370840">
                <a:tc>
                  <a:txBody>
                    <a:bodyPr/>
                    <a:lstStyle/>
                    <a:p>
                      <a:r>
                        <a:rPr lang="es-CO" sz="2000" noProof="0" dirty="0" smtClean="0">
                          <a:solidFill>
                            <a:srgbClr val="FF0000"/>
                          </a:solidFill>
                        </a:rPr>
                        <a:t>Afectado por</a:t>
                      </a:r>
                      <a:r>
                        <a:rPr lang="es-CO" sz="2000" baseline="0" noProof="0" dirty="0" smtClean="0">
                          <a:solidFill>
                            <a:srgbClr val="FF0000"/>
                          </a:solidFill>
                        </a:rPr>
                        <a:t> tamaño del huevo</a:t>
                      </a:r>
                      <a:endParaRPr lang="es-CO" sz="2000" noProof="0" dirty="0">
                        <a:solidFill>
                          <a:srgbClr val="FF0000"/>
                        </a:solidFill>
                      </a:endParaRPr>
                    </a:p>
                  </a:txBody>
                  <a:tcPr/>
                </a:tc>
                <a:tc>
                  <a:txBody>
                    <a:bodyPr/>
                    <a:lstStyle/>
                    <a:p>
                      <a:r>
                        <a:rPr lang="es-CO" sz="2000" noProof="0" dirty="0" smtClean="0">
                          <a:solidFill>
                            <a:srgbClr val="00B050"/>
                          </a:solidFill>
                        </a:rPr>
                        <a:t>No Afectado</a:t>
                      </a:r>
                      <a:endParaRPr lang="es-CO" sz="2000" noProof="0" dirty="0">
                        <a:solidFill>
                          <a:srgbClr val="00B050"/>
                        </a:solidFill>
                      </a:endParaRPr>
                    </a:p>
                  </a:txBody>
                  <a:tcPr/>
                </a:tc>
                <a:extLst>
                  <a:ext uri="{0D108BD9-81ED-4DB2-BD59-A6C34878D82A}">
                    <a16:rowId xmlns:a16="http://schemas.microsoft.com/office/drawing/2014/main" xmlns="" val="10003"/>
                  </a:ext>
                </a:extLst>
              </a:tr>
              <a:tr h="370840">
                <a:tc>
                  <a:txBody>
                    <a:bodyPr/>
                    <a:lstStyle/>
                    <a:p>
                      <a:r>
                        <a:rPr lang="es-CO" sz="2000" noProof="0" dirty="0" smtClean="0">
                          <a:solidFill>
                            <a:srgbClr val="FF0000"/>
                          </a:solidFill>
                        </a:rPr>
                        <a:t>Afectado</a:t>
                      </a:r>
                      <a:r>
                        <a:rPr lang="es-CO" sz="2000" baseline="0" noProof="0" dirty="0" smtClean="0">
                          <a:solidFill>
                            <a:srgbClr val="FF0000"/>
                          </a:solidFill>
                        </a:rPr>
                        <a:t> por distancia yema-cascara</a:t>
                      </a:r>
                      <a:endParaRPr lang="es-CO" sz="2000" noProof="0" dirty="0">
                        <a:solidFill>
                          <a:srgbClr val="FF0000"/>
                        </a:solidFill>
                      </a:endParaRPr>
                    </a:p>
                  </a:txBody>
                  <a:tcPr/>
                </a:tc>
                <a:tc>
                  <a:txBody>
                    <a:bodyPr/>
                    <a:lstStyle/>
                    <a:p>
                      <a:r>
                        <a:rPr lang="es-CO" sz="2000" noProof="0" dirty="0" smtClean="0">
                          <a:solidFill>
                            <a:srgbClr val="00B050"/>
                          </a:solidFill>
                        </a:rPr>
                        <a:t>No</a:t>
                      </a:r>
                      <a:r>
                        <a:rPr lang="es-CO" sz="2000" baseline="0" noProof="0" dirty="0" smtClean="0">
                          <a:solidFill>
                            <a:srgbClr val="00B050"/>
                          </a:solidFill>
                        </a:rPr>
                        <a:t> Afectado</a:t>
                      </a:r>
                      <a:endParaRPr lang="es-CO" sz="2000" noProof="0" dirty="0">
                        <a:solidFill>
                          <a:srgbClr val="00B050"/>
                        </a:solidFill>
                      </a:endParaRPr>
                    </a:p>
                  </a:txBody>
                  <a:tcPr/>
                </a:tc>
                <a:extLst>
                  <a:ext uri="{0D108BD9-81ED-4DB2-BD59-A6C34878D82A}">
                    <a16:rowId xmlns:a16="http://schemas.microsoft.com/office/drawing/2014/main" xmlns="" val="10004"/>
                  </a:ext>
                </a:extLst>
              </a:tr>
              <a:tr h="370840">
                <a:tc>
                  <a:txBody>
                    <a:bodyPr/>
                    <a:lstStyle/>
                    <a:p>
                      <a:r>
                        <a:rPr lang="es-CO" sz="2000" noProof="0" dirty="0" smtClean="0">
                          <a:solidFill>
                            <a:srgbClr val="FF0000"/>
                          </a:solidFill>
                        </a:rPr>
                        <a:t>Afectado por grosor de la cutícula</a:t>
                      </a:r>
                      <a:endParaRPr lang="es-CO" sz="2000" noProof="0" dirty="0">
                        <a:solidFill>
                          <a:srgbClr val="FF0000"/>
                        </a:solidFill>
                      </a:endParaRPr>
                    </a:p>
                  </a:txBody>
                  <a:tcPr/>
                </a:tc>
                <a:tc>
                  <a:txBody>
                    <a:bodyPr/>
                    <a:lstStyle/>
                    <a:p>
                      <a:r>
                        <a:rPr lang="es-CO" sz="2000" noProof="0" dirty="0" smtClean="0">
                          <a:solidFill>
                            <a:srgbClr val="00B050"/>
                          </a:solidFill>
                        </a:rPr>
                        <a:t>No Afectado</a:t>
                      </a:r>
                      <a:endParaRPr lang="es-CO" sz="2000" noProof="0" dirty="0">
                        <a:solidFill>
                          <a:srgbClr val="00B050"/>
                        </a:solidFill>
                      </a:endParaRPr>
                    </a:p>
                  </a:txBody>
                  <a:tcPr/>
                </a:tc>
                <a:extLst>
                  <a:ext uri="{0D108BD9-81ED-4DB2-BD59-A6C34878D82A}">
                    <a16:rowId xmlns:a16="http://schemas.microsoft.com/office/drawing/2014/main" xmlns="" val="2219555364"/>
                  </a:ext>
                </a:extLst>
              </a:tr>
            </a:tbl>
          </a:graphicData>
        </a:graphic>
      </p:graphicFrame>
    </p:spTree>
    <p:extLst>
      <p:ext uri="{BB962C8B-B14F-4D97-AF65-F5344CB8AC3E}">
        <p14:creationId xmlns:p14="http://schemas.microsoft.com/office/powerpoint/2010/main" val="26659796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err="1" smtClean="0"/>
              <a:t>Otras</a:t>
            </a:r>
            <a:r>
              <a:rPr lang="en-US" sz="4000" b="1" dirty="0" smtClean="0"/>
              <a:t> </a:t>
            </a:r>
            <a:r>
              <a:rPr lang="en-US" sz="4000" b="1" dirty="0" err="1"/>
              <a:t>C</a:t>
            </a:r>
            <a:r>
              <a:rPr lang="en-US" sz="4000" b="1" dirty="0" err="1" smtClean="0"/>
              <a:t>onsideraciones</a:t>
            </a:r>
            <a:r>
              <a:rPr lang="en-US" sz="4000" b="1" dirty="0" smtClean="0"/>
              <a:t> </a:t>
            </a:r>
            <a:r>
              <a:rPr lang="en-US" sz="4000" b="1" dirty="0" err="1" smtClean="0"/>
              <a:t>en</a:t>
            </a:r>
            <a:r>
              <a:rPr lang="en-US" sz="4000" b="1" dirty="0" smtClean="0"/>
              <a:t> </a:t>
            </a:r>
            <a:r>
              <a:rPr lang="en-US" sz="4000" b="1" dirty="0" err="1" smtClean="0"/>
              <a:t>Criadero</a:t>
            </a:r>
            <a:endParaRPr lang="en-US" sz="4000" b="1" dirty="0"/>
          </a:p>
        </p:txBody>
      </p:sp>
      <p:sp>
        <p:nvSpPr>
          <p:cNvPr id="3" name="CuadroTexto 2"/>
          <p:cNvSpPr txBox="1"/>
          <p:nvPr/>
        </p:nvSpPr>
        <p:spPr>
          <a:xfrm>
            <a:off x="495300" y="1720840"/>
            <a:ext cx="8153400" cy="3785652"/>
          </a:xfrm>
          <a:prstGeom prst="rect">
            <a:avLst/>
          </a:prstGeom>
          <a:noFill/>
        </p:spPr>
        <p:txBody>
          <a:bodyPr wrap="square" rtlCol="0">
            <a:spAutoFit/>
          </a:bodyPr>
          <a:lstStyle/>
          <a:p>
            <a:r>
              <a:rPr lang="es-CO" sz="2400" b="1" dirty="0" smtClean="0">
                <a:solidFill>
                  <a:schemeClr val="tx2"/>
                </a:solidFill>
              </a:rPr>
              <a:t>Formaldehido: </a:t>
            </a:r>
            <a:r>
              <a:rPr lang="es-CO" sz="2400" dirty="0" smtClean="0"/>
              <a:t>Los huevos no se deben fumigar entre las 24 y 84 horas de incubación, ya que los embriones en desarrollo son particularmente sensibles al gas de formaldehido en éste periodo, y se aumenta la mortalidad embrionica con exposición durante éste periodo.</a:t>
            </a:r>
          </a:p>
          <a:p>
            <a:endParaRPr lang="es-CO" sz="2400" dirty="0"/>
          </a:p>
          <a:p>
            <a:r>
              <a:rPr lang="es-CO" sz="2400" b="1" dirty="0" err="1" smtClean="0">
                <a:solidFill>
                  <a:schemeClr val="tx2"/>
                </a:solidFill>
              </a:rPr>
              <a:t>Path-Away</a:t>
            </a:r>
            <a:r>
              <a:rPr lang="es-CO" sz="2400" b="1" dirty="0" smtClean="0">
                <a:solidFill>
                  <a:schemeClr val="tx2"/>
                </a:solidFill>
              </a:rPr>
              <a:t>® </a:t>
            </a:r>
            <a:r>
              <a:rPr lang="es-CO" sz="2400" dirty="0" smtClean="0"/>
              <a:t>Debido a la composición molecular orgánica de </a:t>
            </a:r>
            <a:r>
              <a:rPr lang="es-CO" sz="2400" dirty="0" err="1" smtClean="0"/>
              <a:t>Path-Away</a:t>
            </a:r>
            <a:r>
              <a:rPr lang="es-CO" sz="2400" dirty="0"/>
              <a:t> </a:t>
            </a:r>
            <a:r>
              <a:rPr lang="es-CO" sz="2400" dirty="0" smtClean="0"/>
              <a:t>®, junto con su toxicidad supremamente baja, y alta efectividad, la mortalidad embrionica se minimiza durante aplicaciones prolongadas o múltiples.</a:t>
            </a:r>
            <a:endParaRPr lang="es-CO" sz="2400" dirty="0"/>
          </a:p>
        </p:txBody>
      </p:sp>
    </p:spTree>
    <p:extLst>
      <p:ext uri="{BB962C8B-B14F-4D97-AF65-F5344CB8AC3E}">
        <p14:creationId xmlns:p14="http://schemas.microsoft.com/office/powerpoint/2010/main" val="16451465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err="1" smtClean="0"/>
              <a:t>Otras</a:t>
            </a:r>
            <a:r>
              <a:rPr lang="en-US" sz="4000" b="1" dirty="0" smtClean="0"/>
              <a:t> </a:t>
            </a:r>
            <a:r>
              <a:rPr lang="en-US" sz="4000" b="1" dirty="0" err="1"/>
              <a:t>C</a:t>
            </a:r>
            <a:r>
              <a:rPr lang="en-US" sz="4000" b="1" dirty="0" err="1" smtClean="0"/>
              <a:t>onsideraciones</a:t>
            </a:r>
            <a:r>
              <a:rPr lang="en-US" sz="4000" b="1" dirty="0" smtClean="0"/>
              <a:t> </a:t>
            </a:r>
            <a:r>
              <a:rPr lang="en-US" sz="4000" b="1" dirty="0" err="1" smtClean="0"/>
              <a:t>en</a:t>
            </a:r>
            <a:r>
              <a:rPr lang="en-US" sz="4000" b="1" dirty="0" smtClean="0"/>
              <a:t> </a:t>
            </a:r>
            <a:r>
              <a:rPr lang="en-US" sz="4000" b="1" dirty="0" err="1" smtClean="0"/>
              <a:t>Criadero</a:t>
            </a:r>
            <a:endParaRPr lang="en-US" sz="4000" b="1" dirty="0"/>
          </a:p>
        </p:txBody>
      </p:sp>
      <p:sp>
        <p:nvSpPr>
          <p:cNvPr id="3" name="CuadroTexto 2"/>
          <p:cNvSpPr txBox="1"/>
          <p:nvPr/>
        </p:nvSpPr>
        <p:spPr>
          <a:xfrm>
            <a:off x="495300" y="1536174"/>
            <a:ext cx="8153400" cy="3785652"/>
          </a:xfrm>
          <a:prstGeom prst="rect">
            <a:avLst/>
          </a:prstGeom>
          <a:noFill/>
        </p:spPr>
        <p:txBody>
          <a:bodyPr wrap="square" rtlCol="0">
            <a:spAutoFit/>
          </a:bodyPr>
          <a:lstStyle/>
          <a:p>
            <a:r>
              <a:rPr lang="es-CO" sz="2400" dirty="0" smtClean="0"/>
              <a:t>Los polluelos recién nacidos pueden infectarse fácilmente por microbios, aún cuando los huevos estaban limpios. La fumigación de huevos inmediatamente después de su transferencia al criadero puede minimizar el número de organismos y por tanto aumentar los polluelos saludables. Fumigar en ésta etapa de incubación requiere de gran cuidado, ya que el embrión comienza a respirar aire directamente.</a:t>
            </a:r>
          </a:p>
          <a:p>
            <a:endParaRPr lang="es-CO" sz="2400" dirty="0"/>
          </a:p>
          <a:p>
            <a:r>
              <a:rPr lang="es-CO" sz="2400" dirty="0" smtClean="0"/>
              <a:t>La composición orgánica y toxicidad supremamente baja de </a:t>
            </a:r>
            <a:r>
              <a:rPr lang="es-CO" sz="2400" dirty="0" err="1" smtClean="0"/>
              <a:t>Path-Away</a:t>
            </a:r>
            <a:r>
              <a:rPr lang="es-CO" sz="2400" dirty="0" smtClean="0"/>
              <a:t>® hace que éste proceso sea más seguro</a:t>
            </a:r>
            <a:endParaRPr lang="es-CO" sz="2400" dirty="0"/>
          </a:p>
        </p:txBody>
      </p:sp>
      <p:sp>
        <p:nvSpPr>
          <p:cNvPr id="4" name="Rectángulo 3"/>
          <p:cNvSpPr/>
          <p:nvPr/>
        </p:nvSpPr>
        <p:spPr>
          <a:xfrm>
            <a:off x="4421157" y="3244334"/>
            <a:ext cx="301686" cy="369332"/>
          </a:xfrm>
          <a:prstGeom prst="rect">
            <a:avLst/>
          </a:prstGeom>
        </p:spPr>
        <p:txBody>
          <a:bodyPr wrap="none">
            <a:spAutoFit/>
          </a:bodyPr>
          <a:lstStyle/>
          <a:p>
            <a:r>
              <a:rPr lang="es-CO" dirty="0"/>
              <a:t>®</a:t>
            </a:r>
          </a:p>
        </p:txBody>
      </p:sp>
    </p:spTree>
    <p:extLst>
      <p:ext uri="{BB962C8B-B14F-4D97-AF65-F5344CB8AC3E}">
        <p14:creationId xmlns:p14="http://schemas.microsoft.com/office/powerpoint/2010/main" val="4280231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err="1" smtClean="0"/>
              <a:t>Conclusiones</a:t>
            </a:r>
            <a:endParaRPr lang="en-US" sz="4000" b="1" dirty="0"/>
          </a:p>
        </p:txBody>
      </p:sp>
      <p:sp>
        <p:nvSpPr>
          <p:cNvPr id="3" name="CuadroTexto 2"/>
          <p:cNvSpPr txBox="1"/>
          <p:nvPr/>
        </p:nvSpPr>
        <p:spPr>
          <a:xfrm>
            <a:off x="495300" y="1772553"/>
            <a:ext cx="8153400" cy="3312895"/>
          </a:xfrm>
          <a:prstGeom prst="rect">
            <a:avLst/>
          </a:prstGeom>
          <a:noFill/>
        </p:spPr>
        <p:txBody>
          <a:bodyPr wrap="square" bIns="0" rtlCol="0">
            <a:spAutoFit/>
          </a:bodyPr>
          <a:lstStyle/>
          <a:p>
            <a:pPr marL="342900" indent="-342900">
              <a:lnSpc>
                <a:spcPct val="150000"/>
              </a:lnSpc>
              <a:buFont typeface="Arial" panose="020B0604020202020204" pitchFamily="34" charset="0"/>
              <a:buChar char="•"/>
            </a:pPr>
            <a:r>
              <a:rPr lang="es-CO" sz="2400" dirty="0" err="1" smtClean="0"/>
              <a:t>Path-Away</a:t>
            </a:r>
            <a:r>
              <a:rPr lang="es-CO" sz="2400" dirty="0" smtClean="0"/>
              <a:t>® es un producto más seguro</a:t>
            </a:r>
          </a:p>
          <a:p>
            <a:pPr marL="342900" indent="-342900">
              <a:lnSpc>
                <a:spcPct val="150000"/>
              </a:lnSpc>
              <a:buFont typeface="Arial" panose="020B0604020202020204" pitchFamily="34" charset="0"/>
              <a:buChar char="•"/>
            </a:pPr>
            <a:r>
              <a:rPr lang="es-CO" sz="2400" dirty="0" err="1"/>
              <a:t>Path-Away</a:t>
            </a:r>
            <a:r>
              <a:rPr lang="es-CO" sz="2400" dirty="0" smtClean="0"/>
              <a:t>® es un producto más amigable con el usuario</a:t>
            </a:r>
          </a:p>
          <a:p>
            <a:pPr marL="342900" indent="-342900">
              <a:lnSpc>
                <a:spcPct val="150000"/>
              </a:lnSpc>
              <a:buFont typeface="Arial" panose="020B0604020202020204" pitchFamily="34" charset="0"/>
              <a:buChar char="•"/>
            </a:pPr>
            <a:r>
              <a:rPr lang="es-CO" sz="2400" dirty="0" err="1"/>
              <a:t>Path-Away</a:t>
            </a:r>
            <a:r>
              <a:rPr lang="es-CO" sz="2400" dirty="0" smtClean="0"/>
              <a:t>® es un producto más efectivo</a:t>
            </a:r>
          </a:p>
          <a:p>
            <a:pPr marL="342900" indent="-342900">
              <a:lnSpc>
                <a:spcPct val="150000"/>
              </a:lnSpc>
              <a:buFont typeface="Arial" panose="020B0604020202020204" pitchFamily="34" charset="0"/>
              <a:buChar char="•"/>
            </a:pPr>
            <a:r>
              <a:rPr lang="es-CO" sz="2400" dirty="0" err="1"/>
              <a:t>Path-Away</a:t>
            </a:r>
            <a:r>
              <a:rPr lang="es-CO" sz="2400" dirty="0" smtClean="0"/>
              <a:t>® reducirá sus perdidas de producto</a:t>
            </a:r>
          </a:p>
          <a:p>
            <a:pPr marL="342900" indent="-342900">
              <a:lnSpc>
                <a:spcPct val="150000"/>
              </a:lnSpc>
              <a:buFont typeface="Arial" panose="020B0604020202020204" pitchFamily="34" charset="0"/>
              <a:buChar char="•"/>
            </a:pPr>
            <a:r>
              <a:rPr lang="es-CO" sz="2400" dirty="0" err="1"/>
              <a:t>Path-Away</a:t>
            </a:r>
            <a:r>
              <a:rPr lang="es-CO" sz="2400" dirty="0" smtClean="0"/>
              <a:t>® hará que su producción de pollos sea más rentable</a:t>
            </a:r>
            <a:endParaRPr lang="es-CO" sz="2400" dirty="0"/>
          </a:p>
        </p:txBody>
      </p:sp>
      <p:sp>
        <p:nvSpPr>
          <p:cNvPr id="4" name="Rectángulo 3"/>
          <p:cNvSpPr/>
          <p:nvPr/>
        </p:nvSpPr>
        <p:spPr>
          <a:xfrm>
            <a:off x="4421157" y="3244334"/>
            <a:ext cx="301686" cy="369332"/>
          </a:xfrm>
          <a:prstGeom prst="rect">
            <a:avLst/>
          </a:prstGeom>
        </p:spPr>
        <p:txBody>
          <a:bodyPr wrap="none">
            <a:spAutoFit/>
          </a:bodyPr>
          <a:lstStyle/>
          <a:p>
            <a:r>
              <a:rPr lang="es-CO" dirty="0"/>
              <a:t>®</a:t>
            </a:r>
          </a:p>
        </p:txBody>
      </p:sp>
    </p:spTree>
    <p:extLst>
      <p:ext uri="{BB962C8B-B14F-4D97-AF65-F5344CB8AC3E}">
        <p14:creationId xmlns:p14="http://schemas.microsoft.com/office/powerpoint/2010/main" val="15367813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err="1" smtClean="0"/>
              <a:t>Protección</a:t>
            </a:r>
            <a:r>
              <a:rPr lang="en-US" sz="4000" b="1" dirty="0" smtClean="0"/>
              <a:t> de </a:t>
            </a:r>
            <a:r>
              <a:rPr lang="en-US" sz="4000" b="1" dirty="0" err="1" smtClean="0"/>
              <a:t>Alimentación</a:t>
            </a:r>
            <a:r>
              <a:rPr lang="en-US" sz="4000" b="1" dirty="0" smtClean="0"/>
              <a:t> </a:t>
            </a:r>
            <a:endParaRPr lang="en-US" sz="4000" b="1" dirty="0"/>
          </a:p>
        </p:txBody>
      </p:sp>
      <p:sp>
        <p:nvSpPr>
          <p:cNvPr id="5" name="CuadroTexto 4"/>
          <p:cNvSpPr txBox="1"/>
          <p:nvPr/>
        </p:nvSpPr>
        <p:spPr>
          <a:xfrm>
            <a:off x="4343400" y="1371600"/>
            <a:ext cx="4305300" cy="4247317"/>
          </a:xfrm>
          <a:prstGeom prst="rect">
            <a:avLst/>
          </a:prstGeom>
          <a:noFill/>
        </p:spPr>
        <p:txBody>
          <a:bodyPr wrap="square" rtlCol="0">
            <a:spAutoFit/>
          </a:bodyPr>
          <a:lstStyle/>
          <a:p>
            <a:r>
              <a:rPr lang="es-CO" dirty="0" smtClean="0"/>
              <a:t>Algunos de los mayores problemas con el ensilaje de alimentación son los hongos, tales como: </a:t>
            </a:r>
            <a:r>
              <a:rPr lang="es-CO" b="1" dirty="0" smtClean="0"/>
              <a:t>Aspergillus </a:t>
            </a:r>
            <a:r>
              <a:rPr lang="es-CO" b="1" dirty="0" err="1" smtClean="0"/>
              <a:t>Niger</a:t>
            </a:r>
            <a:r>
              <a:rPr lang="es-CO" b="1" dirty="0" smtClean="0"/>
              <a:t>, </a:t>
            </a:r>
            <a:r>
              <a:rPr lang="es-CO" b="1" dirty="0" err="1" smtClean="0"/>
              <a:t>Alternaria</a:t>
            </a:r>
            <a:r>
              <a:rPr lang="es-CO" b="1" dirty="0" smtClean="0"/>
              <a:t>, </a:t>
            </a:r>
            <a:r>
              <a:rPr lang="es-CO" b="1" dirty="0" err="1" smtClean="0"/>
              <a:t>Drechlera</a:t>
            </a:r>
            <a:r>
              <a:rPr lang="es-CO" b="1" dirty="0" smtClean="0"/>
              <a:t>, </a:t>
            </a:r>
            <a:r>
              <a:rPr lang="es-CO" b="1" dirty="0" err="1" smtClean="0"/>
              <a:t>Nigrospora</a:t>
            </a:r>
            <a:r>
              <a:rPr lang="es-CO" b="1" dirty="0" smtClean="0"/>
              <a:t>, </a:t>
            </a:r>
            <a:r>
              <a:rPr lang="es-CO" b="1" dirty="0" err="1" smtClean="0"/>
              <a:t>Periconia</a:t>
            </a:r>
            <a:r>
              <a:rPr lang="es-CO" b="1" dirty="0" smtClean="0"/>
              <a:t> y </a:t>
            </a:r>
            <a:r>
              <a:rPr lang="es-CO" b="1" dirty="0" err="1" smtClean="0"/>
              <a:t>Penicillium</a:t>
            </a:r>
            <a:endParaRPr lang="es-CO" b="1" dirty="0" smtClean="0"/>
          </a:p>
          <a:p>
            <a:endParaRPr lang="es-CO" b="1" dirty="0"/>
          </a:p>
          <a:p>
            <a:r>
              <a:rPr lang="es-CO" b="1" dirty="0" smtClean="0"/>
              <a:t>A 500CFU/Arroba, el grano no se puede usar para alimentación animal</a:t>
            </a:r>
          </a:p>
          <a:p>
            <a:endParaRPr lang="es-CO" b="1" dirty="0"/>
          </a:p>
          <a:p>
            <a:r>
              <a:rPr lang="es-CO" b="1" dirty="0" smtClean="0"/>
              <a:t>Antes de </a:t>
            </a:r>
            <a:r>
              <a:rPr lang="es-CO" b="1" dirty="0" err="1" smtClean="0"/>
              <a:t>Path-Away</a:t>
            </a:r>
            <a:r>
              <a:rPr lang="es-CO" b="1" dirty="0" smtClean="0"/>
              <a:t>®: Silo tratado @ 15 días: 17.5% de humedad.</a:t>
            </a:r>
          </a:p>
          <a:p>
            <a:r>
              <a:rPr lang="es-CO" b="1" dirty="0"/>
              <a:t>	</a:t>
            </a:r>
            <a:r>
              <a:rPr lang="es-CO" b="1" dirty="0" smtClean="0"/>
              <a:t>150-350 CFU (</a:t>
            </a:r>
            <a:r>
              <a:rPr lang="es-CO" b="1" dirty="0" err="1" smtClean="0"/>
              <a:t>Multiples</a:t>
            </a:r>
            <a:r>
              <a:rPr lang="es-CO" b="1" dirty="0" smtClean="0"/>
              <a:t> hongos)</a:t>
            </a:r>
          </a:p>
          <a:p>
            <a:r>
              <a:rPr lang="es-CO" b="1" dirty="0" smtClean="0"/>
              <a:t>Post </a:t>
            </a:r>
            <a:r>
              <a:rPr lang="es-CO" b="1" dirty="0" err="1" smtClean="0"/>
              <a:t>Path-Away</a:t>
            </a:r>
            <a:r>
              <a:rPr lang="es-CO" b="1" dirty="0" smtClean="0"/>
              <a:t>®: Silo tratado @ 15 días: 17.5% de humedad.</a:t>
            </a:r>
          </a:p>
          <a:p>
            <a:r>
              <a:rPr lang="es-CO" b="1" dirty="0"/>
              <a:t>	</a:t>
            </a:r>
            <a:r>
              <a:rPr lang="es-CO" b="1" dirty="0" smtClean="0"/>
              <a:t>50-120 CFU (2 hongos)</a:t>
            </a:r>
            <a:endParaRPr lang="es-CO" b="1" dirty="0"/>
          </a:p>
        </p:txBody>
      </p:sp>
      <p:pic>
        <p:nvPicPr>
          <p:cNvPr id="6" name="Picture 5" descr="Picture1.png"/>
          <p:cNvPicPr>
            <a:picLocks noChangeAspect="1"/>
          </p:cNvPicPr>
          <p:nvPr/>
        </p:nvPicPr>
        <p:blipFill>
          <a:blip r:embed="rId2"/>
          <a:stretch>
            <a:fillRect/>
          </a:stretch>
        </p:blipFill>
        <p:spPr>
          <a:xfrm>
            <a:off x="381000" y="1371600"/>
            <a:ext cx="2925838" cy="3821876"/>
          </a:xfrm>
          <a:prstGeom prst="rect">
            <a:avLst/>
          </a:prstGeom>
        </p:spPr>
      </p:pic>
    </p:spTree>
    <p:extLst>
      <p:ext uri="{BB962C8B-B14F-4D97-AF65-F5344CB8AC3E}">
        <p14:creationId xmlns:p14="http://schemas.microsoft.com/office/powerpoint/2010/main" val="3317443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1323439"/>
          </a:xfrm>
          <a:prstGeom prst="rect">
            <a:avLst/>
          </a:prstGeom>
          <a:noFill/>
          <a:effectLst/>
        </p:spPr>
        <p:txBody>
          <a:bodyPr wrap="square" rtlCol="0">
            <a:spAutoFit/>
          </a:bodyPr>
          <a:lstStyle/>
          <a:p>
            <a:pPr algn="ctr"/>
            <a:r>
              <a:rPr lang="en-US" sz="4000" b="1" dirty="0" smtClean="0"/>
              <a:t>Vectores Principales de Transmisión de Patógenos</a:t>
            </a:r>
            <a:endParaRPr lang="en-US" sz="4000" b="1" dirty="0"/>
          </a:p>
        </p:txBody>
      </p:sp>
      <p:sp>
        <p:nvSpPr>
          <p:cNvPr id="3" name="CuadroTexto 2"/>
          <p:cNvSpPr txBox="1"/>
          <p:nvPr/>
        </p:nvSpPr>
        <p:spPr>
          <a:xfrm>
            <a:off x="533400" y="2090172"/>
            <a:ext cx="5943600" cy="3046988"/>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Introducción de polluelos infectados</a:t>
            </a:r>
          </a:p>
          <a:p>
            <a:pPr marL="285750" indent="-285750">
              <a:buFont typeface="Arial" panose="020B0604020202020204" pitchFamily="34" charset="0"/>
              <a:buChar char="•"/>
            </a:pPr>
            <a:r>
              <a:rPr lang="es-CO" sz="2400" dirty="0" smtClean="0"/>
              <a:t>Desechos</a:t>
            </a:r>
          </a:p>
          <a:p>
            <a:pPr marL="285750" indent="-285750">
              <a:buFont typeface="Arial" panose="020B0604020202020204" pitchFamily="34" charset="0"/>
              <a:buChar char="•"/>
            </a:pPr>
            <a:r>
              <a:rPr lang="es-CO" sz="2400" dirty="0" smtClean="0"/>
              <a:t>Superficies y estructuras de los galpones</a:t>
            </a:r>
          </a:p>
          <a:p>
            <a:pPr marL="285750" indent="-285750">
              <a:buFont typeface="Arial" panose="020B0604020202020204" pitchFamily="34" charset="0"/>
              <a:buChar char="•"/>
            </a:pPr>
            <a:r>
              <a:rPr lang="es-CO" sz="2400" dirty="0" smtClean="0"/>
              <a:t>Vehículos de transporte</a:t>
            </a:r>
          </a:p>
          <a:p>
            <a:pPr marL="285750" indent="-285750">
              <a:buFont typeface="Arial" panose="020B0604020202020204" pitchFamily="34" charset="0"/>
              <a:buChar char="•"/>
            </a:pPr>
            <a:r>
              <a:rPr lang="es-CO" sz="2400" dirty="0" smtClean="0"/>
              <a:t>Concentrados y Alimentación</a:t>
            </a:r>
          </a:p>
          <a:p>
            <a:pPr marL="285750" indent="-285750">
              <a:buFont typeface="Arial" panose="020B0604020202020204" pitchFamily="34" charset="0"/>
              <a:buChar char="•"/>
            </a:pPr>
            <a:r>
              <a:rPr lang="es-CO" sz="2400" dirty="0" smtClean="0"/>
              <a:t>Insectos, aves salvajes, y humanos portadores de infección</a:t>
            </a:r>
          </a:p>
          <a:p>
            <a:pPr marL="285750" indent="-285750">
              <a:buFont typeface="Arial" panose="020B0604020202020204" pitchFamily="34" charset="0"/>
              <a:buChar char="•"/>
            </a:pPr>
            <a:r>
              <a:rPr lang="es-CO" sz="2400" dirty="0" smtClean="0"/>
              <a:t>Fuentes de Agua</a:t>
            </a:r>
          </a:p>
        </p:txBody>
      </p:sp>
      <p:pic>
        <p:nvPicPr>
          <p:cNvPr id="8" name="Picture 7"/>
          <p:cNvPicPr>
            <a:picLocks noChangeAspect="1"/>
          </p:cNvPicPr>
          <p:nvPr/>
        </p:nvPicPr>
        <p:blipFill>
          <a:blip r:embed="rId2"/>
          <a:stretch>
            <a:fillRect/>
          </a:stretch>
        </p:blipFill>
        <p:spPr>
          <a:xfrm>
            <a:off x="6096000" y="2057400"/>
            <a:ext cx="2743200" cy="2743200"/>
          </a:xfrm>
          <a:prstGeom prst="rect">
            <a:avLst/>
          </a:prstGeom>
        </p:spPr>
      </p:pic>
    </p:spTree>
    <p:extLst>
      <p:ext uri="{BB962C8B-B14F-4D97-AF65-F5344CB8AC3E}">
        <p14:creationId xmlns:p14="http://schemas.microsoft.com/office/powerpoint/2010/main" val="27692113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Metodología Actual</a:t>
            </a:r>
            <a:endParaRPr lang="en-US" sz="4000" b="1" dirty="0"/>
          </a:p>
        </p:txBody>
      </p:sp>
      <p:sp>
        <p:nvSpPr>
          <p:cNvPr id="3" name="CuadroTexto 2"/>
          <p:cNvSpPr txBox="1"/>
          <p:nvPr/>
        </p:nvSpPr>
        <p:spPr>
          <a:xfrm>
            <a:off x="533400" y="2026469"/>
            <a:ext cx="8077200" cy="2805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CO" sz="2400" dirty="0" smtClean="0"/>
              <a:t>Aplicación de desinfectante químico</a:t>
            </a:r>
          </a:p>
          <a:p>
            <a:pPr marL="285750" indent="-285750">
              <a:lnSpc>
                <a:spcPct val="150000"/>
              </a:lnSpc>
              <a:buFont typeface="Arial" panose="020B0604020202020204" pitchFamily="34" charset="0"/>
              <a:buChar char="•"/>
            </a:pPr>
            <a:r>
              <a:rPr lang="es-CO" sz="2400" dirty="0" smtClean="0"/>
              <a:t>Aplicación de antibióticos en respuesta a problemas</a:t>
            </a:r>
          </a:p>
          <a:p>
            <a:pPr marL="285750" indent="-285750">
              <a:lnSpc>
                <a:spcPct val="150000"/>
              </a:lnSpc>
              <a:buFont typeface="Arial" panose="020B0604020202020204" pitchFamily="34" charset="0"/>
              <a:buChar char="•"/>
            </a:pPr>
            <a:r>
              <a:rPr lang="es-CO" sz="2400" dirty="0" smtClean="0"/>
              <a:t>Pérdida frecuente de concentrados debido a contaminación</a:t>
            </a:r>
          </a:p>
          <a:p>
            <a:pPr marL="285750" indent="-285750">
              <a:lnSpc>
                <a:spcPct val="150000"/>
              </a:lnSpc>
              <a:buFont typeface="Arial" panose="020B0604020202020204" pitchFamily="34" charset="0"/>
              <a:buChar char="•"/>
            </a:pPr>
            <a:r>
              <a:rPr lang="es-CO" sz="2400" dirty="0" smtClean="0"/>
              <a:t>Altas tasas de ventilación para reducir olores a amoniaco</a:t>
            </a:r>
          </a:p>
          <a:p>
            <a:pPr marL="285750" indent="-285750">
              <a:lnSpc>
                <a:spcPct val="150000"/>
              </a:lnSpc>
              <a:buFont typeface="Arial" panose="020B0604020202020204" pitchFamily="34" charset="0"/>
              <a:buChar char="•"/>
            </a:pPr>
            <a:r>
              <a:rPr lang="es-CO" sz="2400" dirty="0" smtClean="0"/>
              <a:t>Control de insectos costoso e intensivo en mano de obra</a:t>
            </a:r>
            <a:endParaRPr lang="es-CO" sz="2400" dirty="0"/>
          </a:p>
        </p:txBody>
      </p:sp>
    </p:spTree>
    <p:extLst>
      <p:ext uri="{BB962C8B-B14F-4D97-AF65-F5344CB8AC3E}">
        <p14:creationId xmlns:p14="http://schemas.microsoft.com/office/powerpoint/2010/main" val="26103609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Metodología Path-Away</a:t>
            </a:r>
            <a:r>
              <a:rPr lang="en-US" sz="4000" dirty="0"/>
              <a:t> ®</a:t>
            </a:r>
            <a:endParaRPr lang="en-US" sz="4000" b="1" dirty="0"/>
          </a:p>
        </p:txBody>
      </p:sp>
      <p:sp>
        <p:nvSpPr>
          <p:cNvPr id="3" name="CuadroTexto 2"/>
          <p:cNvSpPr txBox="1"/>
          <p:nvPr/>
        </p:nvSpPr>
        <p:spPr>
          <a:xfrm>
            <a:off x="304800" y="1600200"/>
            <a:ext cx="4038600" cy="3046988"/>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La metodología </a:t>
            </a:r>
            <a:r>
              <a:rPr lang="es-CO" sz="2400" dirty="0" err="1" smtClean="0"/>
              <a:t>Path-Away</a:t>
            </a:r>
            <a:r>
              <a:rPr lang="en-US" sz="2400" dirty="0"/>
              <a:t> </a:t>
            </a:r>
            <a:r>
              <a:rPr lang="en-US" sz="2400" dirty="0" smtClean="0"/>
              <a:t>® se ha hecho con base a </a:t>
            </a:r>
            <a:r>
              <a:rPr lang="en-US" sz="2400" dirty="0" err="1" smtClean="0"/>
              <a:t>procedimientos</a:t>
            </a:r>
            <a:r>
              <a:rPr lang="en-US" sz="2400" dirty="0" smtClean="0"/>
              <a:t> </a:t>
            </a:r>
            <a:r>
              <a:rPr lang="en-US" sz="2400" dirty="0" err="1" smtClean="0"/>
              <a:t>probados</a:t>
            </a:r>
            <a:r>
              <a:rPr lang="en-US" sz="2400" dirty="0" smtClean="0"/>
              <a:t>, </a:t>
            </a:r>
            <a:r>
              <a:rPr lang="en-US" sz="2400" dirty="0" err="1" smtClean="0"/>
              <a:t>comprobados</a:t>
            </a:r>
            <a:r>
              <a:rPr lang="en-US" sz="2400" dirty="0" smtClean="0"/>
              <a:t> y </a:t>
            </a:r>
            <a:r>
              <a:rPr lang="en-US" sz="2400" dirty="0" err="1" smtClean="0"/>
              <a:t>aprobados</a:t>
            </a:r>
            <a:endParaRPr lang="en-US" sz="2400" dirty="0" smtClean="0"/>
          </a:p>
          <a:p>
            <a:endParaRPr lang="en-US" sz="2400" dirty="0" smtClean="0"/>
          </a:p>
          <a:p>
            <a:pPr marL="285750" indent="-285750">
              <a:buFont typeface="Arial" panose="020B0604020202020204" pitchFamily="34" charset="0"/>
              <a:buChar char="•"/>
            </a:pPr>
            <a:r>
              <a:rPr lang="es-CO" sz="2400" dirty="0" smtClean="0"/>
              <a:t>Resultados </a:t>
            </a:r>
            <a:r>
              <a:rPr lang="es-CO" sz="2400" dirty="0"/>
              <a:t>comprobables y documentados en varios </a:t>
            </a:r>
            <a:r>
              <a:rPr lang="es-CO" sz="2400" dirty="0" smtClean="0"/>
              <a:t>escenarios</a:t>
            </a:r>
            <a:r>
              <a:rPr lang="en-US" sz="2400" dirty="0" smtClean="0"/>
              <a:t> </a:t>
            </a:r>
            <a:endParaRPr lang="es-CO" sz="2400" dirty="0"/>
          </a:p>
        </p:txBody>
      </p:sp>
      <p:pic>
        <p:nvPicPr>
          <p:cNvPr id="8" name="Picture 7" descr="img-02.jpg"/>
          <p:cNvPicPr>
            <a:picLocks noChangeAspect="1"/>
          </p:cNvPicPr>
          <p:nvPr/>
        </p:nvPicPr>
        <p:blipFill rotWithShape="1">
          <a:blip r:embed="rId2">
            <a:extLst>
              <a:ext uri="{28A0092B-C50C-407E-A947-70E740481C1C}">
                <a14:useLocalDpi xmlns:a14="http://schemas.microsoft.com/office/drawing/2010/main" val="0"/>
              </a:ext>
            </a:extLst>
          </a:blip>
          <a:srcRect t="39374" b="39439"/>
          <a:stretch/>
        </p:blipFill>
        <p:spPr>
          <a:xfrm>
            <a:off x="5617966" y="4980148"/>
            <a:ext cx="3536811" cy="734852"/>
          </a:xfrm>
          <a:prstGeom prst="rect">
            <a:avLst/>
          </a:prstGeom>
        </p:spPr>
      </p:pic>
      <p:pic>
        <p:nvPicPr>
          <p:cNvPr id="9" name="Picture 8" descr="img-03.jpg"/>
          <p:cNvPicPr>
            <a:picLocks noChangeAspect="1"/>
          </p:cNvPicPr>
          <p:nvPr/>
        </p:nvPicPr>
        <p:blipFill rotWithShape="1">
          <a:blip r:embed="rId3">
            <a:extLst>
              <a:ext uri="{28A0092B-C50C-407E-A947-70E740481C1C}">
                <a14:useLocalDpi xmlns:a14="http://schemas.microsoft.com/office/drawing/2010/main" val="0"/>
              </a:ext>
            </a:extLst>
          </a:blip>
          <a:srcRect t="23269" b="23029"/>
          <a:stretch/>
        </p:blipFill>
        <p:spPr>
          <a:xfrm>
            <a:off x="4267200" y="3048000"/>
            <a:ext cx="2387600" cy="1282169"/>
          </a:xfrm>
          <a:prstGeom prst="rect">
            <a:avLst/>
          </a:prstGeom>
        </p:spPr>
      </p:pic>
      <p:pic>
        <p:nvPicPr>
          <p:cNvPr id="10" name="Picture 9" descr="img-05.jpg"/>
          <p:cNvPicPr>
            <a:picLocks noChangeAspect="1"/>
          </p:cNvPicPr>
          <p:nvPr/>
        </p:nvPicPr>
        <p:blipFill rotWithShape="1">
          <a:blip r:embed="rId4">
            <a:extLst>
              <a:ext uri="{28A0092B-C50C-407E-A947-70E740481C1C}">
                <a14:useLocalDpi xmlns:a14="http://schemas.microsoft.com/office/drawing/2010/main" val="0"/>
              </a:ext>
            </a:extLst>
          </a:blip>
          <a:srcRect t="9205" b="21431"/>
          <a:stretch/>
        </p:blipFill>
        <p:spPr>
          <a:xfrm>
            <a:off x="6781800" y="1447800"/>
            <a:ext cx="2209800" cy="1532804"/>
          </a:xfrm>
          <a:prstGeom prst="rect">
            <a:avLst/>
          </a:prstGeom>
        </p:spPr>
      </p:pic>
      <p:pic>
        <p:nvPicPr>
          <p:cNvPr id="11" name="Picture 10" descr="img-0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4495800"/>
            <a:ext cx="1397000" cy="1397000"/>
          </a:xfrm>
          <a:prstGeom prst="rect">
            <a:avLst/>
          </a:prstGeom>
        </p:spPr>
      </p:pic>
      <p:pic>
        <p:nvPicPr>
          <p:cNvPr id="12" name="Picture 11" descr="img-08.jpg"/>
          <p:cNvPicPr>
            <a:picLocks noChangeAspect="1"/>
          </p:cNvPicPr>
          <p:nvPr/>
        </p:nvPicPr>
        <p:blipFill rotWithShape="1">
          <a:blip r:embed="rId6">
            <a:extLst>
              <a:ext uri="{28A0092B-C50C-407E-A947-70E740481C1C}">
                <a14:useLocalDpi xmlns:a14="http://schemas.microsoft.com/office/drawing/2010/main" val="0"/>
              </a:ext>
            </a:extLst>
          </a:blip>
          <a:srcRect t="18794" b="26546"/>
          <a:stretch/>
        </p:blipFill>
        <p:spPr>
          <a:xfrm>
            <a:off x="4267200" y="1447800"/>
            <a:ext cx="2463800" cy="1348116"/>
          </a:xfrm>
          <a:prstGeom prst="rect">
            <a:avLst/>
          </a:prstGeom>
        </p:spPr>
      </p:pic>
      <p:pic>
        <p:nvPicPr>
          <p:cNvPr id="13" name="Picture 12" descr="img-09.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400" y="3124200"/>
            <a:ext cx="1676400" cy="1676400"/>
          </a:xfrm>
          <a:prstGeom prst="rect">
            <a:avLst/>
          </a:prstGeom>
        </p:spPr>
      </p:pic>
      <p:pic>
        <p:nvPicPr>
          <p:cNvPr id="14" name="Picture 13" descr="img-10.jpg"/>
          <p:cNvPicPr>
            <a:picLocks noChangeAspect="1"/>
          </p:cNvPicPr>
          <p:nvPr/>
        </p:nvPicPr>
        <p:blipFill rotWithShape="1">
          <a:blip r:embed="rId8">
            <a:extLst>
              <a:ext uri="{28A0092B-C50C-407E-A947-70E740481C1C}">
                <a14:useLocalDpi xmlns:a14="http://schemas.microsoft.com/office/drawing/2010/main" val="0"/>
              </a:ext>
            </a:extLst>
          </a:blip>
          <a:srcRect t="15598" b="15678"/>
          <a:stretch/>
        </p:blipFill>
        <p:spPr>
          <a:xfrm>
            <a:off x="3200400" y="4412171"/>
            <a:ext cx="2228354" cy="1531429"/>
          </a:xfrm>
          <a:prstGeom prst="rect">
            <a:avLst/>
          </a:prstGeom>
        </p:spPr>
      </p:pic>
    </p:spTree>
    <p:extLst>
      <p:ext uri="{BB962C8B-B14F-4D97-AF65-F5344CB8AC3E}">
        <p14:creationId xmlns:p14="http://schemas.microsoft.com/office/powerpoint/2010/main" val="38398105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Path-Away® Protector de Aves</a:t>
            </a:r>
            <a:endParaRPr lang="en-US" sz="4000" b="1" dirty="0"/>
          </a:p>
        </p:txBody>
      </p:sp>
      <p:sp>
        <p:nvSpPr>
          <p:cNvPr id="3" name="CuadroTexto 2"/>
          <p:cNvSpPr txBox="1"/>
          <p:nvPr/>
        </p:nvSpPr>
        <p:spPr>
          <a:xfrm>
            <a:off x="533400" y="2133600"/>
            <a:ext cx="3657600" cy="2677656"/>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Producto 100%  vegetal</a:t>
            </a:r>
          </a:p>
          <a:p>
            <a:pPr marL="285750" indent="-285750">
              <a:buFont typeface="Arial" panose="020B0604020202020204" pitchFamily="34" charset="0"/>
              <a:buChar char="•"/>
            </a:pPr>
            <a:r>
              <a:rPr lang="es-CO" sz="2400" dirty="0" smtClean="0"/>
              <a:t>Certificación Orgánica</a:t>
            </a:r>
          </a:p>
          <a:p>
            <a:pPr marL="285750" indent="-285750">
              <a:buFont typeface="Arial" panose="020B0604020202020204" pitchFamily="34" charset="0"/>
              <a:buChar char="•"/>
            </a:pPr>
            <a:r>
              <a:rPr lang="es-CO" sz="2400" dirty="0" smtClean="0"/>
              <a:t>Non-GMO</a:t>
            </a:r>
          </a:p>
          <a:p>
            <a:pPr marL="285750" indent="-285750">
              <a:buFont typeface="Arial" panose="020B0604020202020204" pitchFamily="34" charset="0"/>
              <a:buChar char="•"/>
            </a:pPr>
            <a:r>
              <a:rPr lang="es-CO" sz="2400" dirty="0" smtClean="0"/>
              <a:t>Libre de alcohol</a:t>
            </a:r>
          </a:p>
          <a:p>
            <a:pPr marL="285750" indent="-285750">
              <a:buFont typeface="Arial" panose="020B0604020202020204" pitchFamily="34" charset="0"/>
              <a:buChar char="•"/>
            </a:pPr>
            <a:r>
              <a:rPr lang="es-CO" sz="2400" dirty="0" smtClean="0"/>
              <a:t>No tóxico para abejas</a:t>
            </a:r>
          </a:p>
          <a:p>
            <a:pPr marL="285750" indent="-285750">
              <a:buFont typeface="Arial" panose="020B0604020202020204" pitchFamily="34" charset="0"/>
              <a:buChar char="•"/>
            </a:pPr>
            <a:r>
              <a:rPr lang="es-CO" sz="2400" dirty="0" smtClean="0"/>
              <a:t>Efectivo contra 170+ patógenos</a:t>
            </a:r>
            <a:endParaRPr lang="es-CO" sz="2400" dirty="0"/>
          </a:p>
        </p:txBody>
      </p:sp>
      <p:sp>
        <p:nvSpPr>
          <p:cNvPr id="4" name="CuadroTexto 3"/>
          <p:cNvSpPr txBox="1"/>
          <p:nvPr/>
        </p:nvSpPr>
        <p:spPr>
          <a:xfrm>
            <a:off x="4572000" y="2133600"/>
            <a:ext cx="3657600" cy="2677656"/>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Producto 100% soluble</a:t>
            </a:r>
          </a:p>
          <a:p>
            <a:pPr marL="285750" indent="-285750">
              <a:buFont typeface="Arial" panose="020B0604020202020204" pitchFamily="34" charset="0"/>
              <a:buChar char="•"/>
            </a:pPr>
            <a:r>
              <a:rPr lang="es-CO" sz="2400" dirty="0" smtClean="0"/>
              <a:t>Sin químicos añadidos</a:t>
            </a:r>
          </a:p>
          <a:p>
            <a:pPr marL="285750" indent="-285750">
              <a:buFont typeface="Arial" panose="020B0604020202020204" pitchFamily="34" charset="0"/>
              <a:buChar char="•"/>
            </a:pPr>
            <a:r>
              <a:rPr lang="es-CO" sz="2400" dirty="0" smtClean="0"/>
              <a:t>Ingredientes aprobados por la FDA</a:t>
            </a:r>
          </a:p>
          <a:p>
            <a:pPr marL="285750" indent="-285750">
              <a:buFont typeface="Arial" panose="020B0604020202020204" pitchFamily="34" charset="0"/>
              <a:buChar char="•"/>
            </a:pPr>
            <a:r>
              <a:rPr lang="es-CO" sz="2400" dirty="0" smtClean="0"/>
              <a:t>Aprobado por la USDA</a:t>
            </a:r>
          </a:p>
          <a:p>
            <a:pPr marL="285750" indent="-285750">
              <a:buFont typeface="Arial" panose="020B0604020202020204" pitchFamily="34" charset="0"/>
              <a:buChar char="•"/>
            </a:pPr>
            <a:r>
              <a:rPr lang="es-CO" sz="2400" dirty="0" smtClean="0"/>
              <a:t>Puede aplicarse con las aves en el galpón</a:t>
            </a:r>
            <a:endParaRPr lang="es-CO" sz="2400" dirty="0"/>
          </a:p>
        </p:txBody>
      </p:sp>
    </p:spTree>
    <p:extLst>
      <p:ext uri="{BB962C8B-B14F-4D97-AF65-F5344CB8AC3E}">
        <p14:creationId xmlns:p14="http://schemas.microsoft.com/office/powerpoint/2010/main" val="36946342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28600" y="533400"/>
            <a:ext cx="8610118" cy="1323439"/>
          </a:xfrm>
          <a:prstGeom prst="rect">
            <a:avLst/>
          </a:prstGeom>
          <a:noFill/>
          <a:effectLst/>
        </p:spPr>
        <p:txBody>
          <a:bodyPr wrap="square" rtlCol="0">
            <a:spAutoFit/>
          </a:bodyPr>
          <a:lstStyle/>
          <a:p>
            <a:pPr algn="ctr"/>
            <a:r>
              <a:rPr lang="en-US" sz="4000" b="1" dirty="0" err="1" smtClean="0"/>
              <a:t>Caso</a:t>
            </a:r>
            <a:r>
              <a:rPr lang="en-US" sz="4000" b="1" dirty="0" smtClean="0"/>
              <a:t> de </a:t>
            </a:r>
            <a:r>
              <a:rPr lang="en-US" sz="4000" b="1" dirty="0" err="1" smtClean="0"/>
              <a:t>uso</a:t>
            </a:r>
            <a:r>
              <a:rPr lang="en-US" sz="4000" b="1" dirty="0" smtClean="0"/>
              <a:t> #1: </a:t>
            </a:r>
            <a:r>
              <a:rPr lang="en-US" sz="4000" b="1" dirty="0" err="1" smtClean="0"/>
              <a:t>Pavos</a:t>
            </a:r>
            <a:endParaRPr lang="en-US" sz="4000" b="1" dirty="0" smtClean="0"/>
          </a:p>
          <a:p>
            <a:pPr algn="ctr"/>
            <a:r>
              <a:rPr lang="en-US" sz="2800" b="1" dirty="0" smtClean="0"/>
              <a:t>Wayland, EEUU</a:t>
            </a:r>
            <a:r>
              <a:rPr lang="en-US" sz="4000" b="1" dirty="0" smtClean="0"/>
              <a:t> </a:t>
            </a:r>
            <a:endParaRPr lang="en-US" sz="4000" b="1" dirty="0"/>
          </a:p>
        </p:txBody>
      </p:sp>
      <p:pic>
        <p:nvPicPr>
          <p:cNvPr id="3" name="Picture 2" descr="Screen Shot 2018-08-25 at 1.02.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81200"/>
            <a:ext cx="5562600" cy="3629707"/>
          </a:xfrm>
          <a:prstGeom prst="rect">
            <a:avLst/>
          </a:prstGeom>
        </p:spPr>
      </p:pic>
    </p:spTree>
    <p:extLst>
      <p:ext uri="{BB962C8B-B14F-4D97-AF65-F5344CB8AC3E}">
        <p14:creationId xmlns:p14="http://schemas.microsoft.com/office/powerpoint/2010/main" val="35292925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Proyecto Wayland Turkey Farm</a:t>
            </a:r>
            <a:endParaRPr lang="en-US" sz="4000" b="1" dirty="0"/>
          </a:p>
        </p:txBody>
      </p:sp>
      <p:sp>
        <p:nvSpPr>
          <p:cNvPr id="3" name="CuadroTexto 2"/>
          <p:cNvSpPr txBox="1"/>
          <p:nvPr/>
        </p:nvSpPr>
        <p:spPr>
          <a:xfrm>
            <a:off x="533400" y="2459504"/>
            <a:ext cx="8077200" cy="2677656"/>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10 galpones en funcionamiento en cría de pavos</a:t>
            </a:r>
          </a:p>
          <a:p>
            <a:pPr marL="285750" indent="-285750">
              <a:buFont typeface="Arial" panose="020B0604020202020204" pitchFamily="34" charset="0"/>
              <a:buChar char="•"/>
            </a:pPr>
            <a:r>
              <a:rPr lang="es-CO" sz="2400" dirty="0" smtClean="0"/>
              <a:t>8,000 aves por galpón</a:t>
            </a:r>
          </a:p>
          <a:p>
            <a:pPr marL="285750" indent="-285750">
              <a:buFont typeface="Arial" panose="020B0604020202020204" pitchFamily="34" charset="0"/>
              <a:buChar char="•"/>
            </a:pPr>
            <a:r>
              <a:rPr lang="es-CO" sz="2400" dirty="0" smtClean="0"/>
              <a:t>Peso promedio de aves sacrificadas 42lbs. </a:t>
            </a:r>
          </a:p>
          <a:p>
            <a:pPr marL="285750" indent="-285750">
              <a:buFont typeface="Arial" panose="020B0604020202020204" pitchFamily="34" charset="0"/>
              <a:buChar char="•"/>
            </a:pPr>
            <a:r>
              <a:rPr lang="es-CO" sz="2400" dirty="0" smtClean="0"/>
              <a:t>Tasa de mortalidad (19 semanas): 7-15 aves por semana</a:t>
            </a:r>
          </a:p>
          <a:p>
            <a:pPr marL="285750" indent="-285750">
              <a:buFont typeface="Arial" panose="020B0604020202020204" pitchFamily="34" charset="0"/>
              <a:buChar char="•"/>
            </a:pPr>
            <a:r>
              <a:rPr lang="es-CO" sz="2400" dirty="0" smtClean="0"/>
              <a:t>Baja tasa de conversión</a:t>
            </a:r>
          </a:p>
          <a:p>
            <a:pPr marL="285750" indent="-285750">
              <a:buFont typeface="Arial" panose="020B0604020202020204" pitchFamily="34" charset="0"/>
              <a:buChar char="•"/>
            </a:pPr>
            <a:r>
              <a:rPr lang="es-CO" sz="2400" dirty="0" smtClean="0"/>
              <a:t>Infestación por </a:t>
            </a:r>
            <a:r>
              <a:rPr lang="es-CO" sz="2400" dirty="0"/>
              <a:t>escarabajo oscuro (</a:t>
            </a:r>
            <a:r>
              <a:rPr lang="es-CO" sz="2400" dirty="0" smtClean="0"/>
              <a:t>Tenebrionidae)</a:t>
            </a:r>
          </a:p>
          <a:p>
            <a:pPr marL="285750" indent="-285750">
              <a:buFont typeface="Arial" panose="020B0604020202020204" pitchFamily="34" charset="0"/>
              <a:buChar char="•"/>
            </a:pPr>
            <a:r>
              <a:rPr lang="es-CO" sz="2400" dirty="0" smtClean="0"/>
              <a:t>Altos costos de antibióticos e insumos químicos</a:t>
            </a:r>
            <a:endParaRPr lang="es-CO" sz="2400" dirty="0"/>
          </a:p>
        </p:txBody>
      </p:sp>
      <p:sp>
        <p:nvSpPr>
          <p:cNvPr id="4" name="CuadroTexto 3"/>
          <p:cNvSpPr txBox="1"/>
          <p:nvPr/>
        </p:nvSpPr>
        <p:spPr>
          <a:xfrm>
            <a:off x="2781300" y="1396796"/>
            <a:ext cx="3581400" cy="830997"/>
          </a:xfrm>
          <a:prstGeom prst="rect">
            <a:avLst/>
          </a:prstGeom>
          <a:noFill/>
        </p:spPr>
        <p:txBody>
          <a:bodyPr wrap="square" rtlCol="0">
            <a:spAutoFit/>
          </a:bodyPr>
          <a:lstStyle/>
          <a:p>
            <a:pPr algn="ctr"/>
            <a:r>
              <a:rPr lang="es-CO" sz="2400" b="1" dirty="0" smtClean="0"/>
              <a:t>Antes de aplicar Metodología </a:t>
            </a:r>
            <a:r>
              <a:rPr lang="es-CO" sz="2400" b="1" dirty="0" err="1" smtClean="0"/>
              <a:t>Path-Away</a:t>
            </a:r>
            <a:r>
              <a:rPr lang="es-CO" sz="2400" b="1" dirty="0" smtClean="0"/>
              <a:t>®</a:t>
            </a:r>
            <a:endParaRPr lang="es-CO" sz="2400" b="1" dirty="0"/>
          </a:p>
        </p:txBody>
      </p:sp>
    </p:spTree>
    <p:extLst>
      <p:ext uri="{BB962C8B-B14F-4D97-AF65-F5344CB8AC3E}">
        <p14:creationId xmlns:p14="http://schemas.microsoft.com/office/powerpoint/2010/main" val="33282370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tx1"/>
                </a:solidFill>
              </a:rPr>
              <a:t>Usando</a:t>
            </a:r>
            <a:r>
              <a:rPr lang="en-US" dirty="0" smtClean="0">
                <a:solidFill>
                  <a:schemeClr val="tx1"/>
                </a:solidFill>
              </a:rPr>
              <a:t> Path-Away</a:t>
            </a:r>
            <a:r>
              <a:rPr lang="es-CO" b="1" dirty="0" smtClean="0">
                <a:solidFill>
                  <a:srgbClr val="000000"/>
                </a:solidFill>
              </a:rPr>
              <a:t>®</a:t>
            </a:r>
            <a:endParaRPr lang="en-US" dirty="0">
              <a:solidFill>
                <a:srgbClr val="000000"/>
              </a:solidFill>
            </a:endParaRPr>
          </a:p>
        </p:txBody>
      </p:sp>
      <p:pic>
        <p:nvPicPr>
          <p:cNvPr id="4" name="Content Placeholder 3" descr="Screen Shot 2018-08-26 at 12.06.59 PM.png"/>
          <p:cNvPicPr>
            <a:picLocks noGrp="1" noChangeAspect="1"/>
          </p:cNvPicPr>
          <p:nvPr>
            <p:ph idx="1"/>
          </p:nvPr>
        </p:nvPicPr>
        <p:blipFill>
          <a:blip r:embed="rId2">
            <a:extLst>
              <a:ext uri="{28A0092B-C50C-407E-A947-70E740481C1C}">
                <a14:useLocalDpi xmlns:a14="http://schemas.microsoft.com/office/drawing/2010/main" val="0"/>
              </a:ext>
            </a:extLst>
          </a:blip>
          <a:srcRect t="17" b="17"/>
          <a:stretch>
            <a:fillRect/>
          </a:stretch>
        </p:blipFill>
        <p:spPr>
          <a:xfrm>
            <a:off x="800100" y="1600200"/>
            <a:ext cx="7543800" cy="3872408"/>
          </a:xfrm>
        </p:spPr>
      </p:pic>
    </p:spTree>
    <p:extLst>
      <p:ext uri="{BB962C8B-B14F-4D97-AF65-F5344CB8AC3E}">
        <p14:creationId xmlns:p14="http://schemas.microsoft.com/office/powerpoint/2010/main" val="3405396243"/>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Poultry-PowerPoint-Template-404</Template>
  <TotalTime>5245</TotalTime>
  <Words>1247</Words>
  <Application>Microsoft Macintosh PowerPoint</Application>
  <PresentationFormat>On-screen Show (4:3)</PresentationFormat>
  <Paragraphs>172</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Usando Path-Away®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Megan Gilbert</cp:lastModifiedBy>
  <cp:revision>98</cp:revision>
  <dcterms:created xsi:type="dcterms:W3CDTF">2017-11-22T13:56:14Z</dcterms:created>
  <dcterms:modified xsi:type="dcterms:W3CDTF">2018-08-28T18:18:03Z</dcterms:modified>
</cp:coreProperties>
</file>